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43"/>
  </p:notesMasterIdLst>
  <p:handoutMasterIdLst>
    <p:handoutMasterId r:id="rId144"/>
  </p:handoutMasterIdLst>
  <p:sldIdLst>
    <p:sldId id="913" r:id="rId2"/>
    <p:sldId id="914" r:id="rId3"/>
    <p:sldId id="307" r:id="rId4"/>
    <p:sldId id="836" r:id="rId5"/>
    <p:sldId id="900" r:id="rId6"/>
    <p:sldId id="309" r:id="rId7"/>
    <p:sldId id="842" r:id="rId8"/>
    <p:sldId id="843" r:id="rId9"/>
    <p:sldId id="844" r:id="rId10"/>
    <p:sldId id="845" r:id="rId11"/>
    <p:sldId id="846" r:id="rId12"/>
    <p:sldId id="847" r:id="rId13"/>
    <p:sldId id="315" r:id="rId14"/>
    <p:sldId id="469" r:id="rId15"/>
    <p:sldId id="749" r:id="rId16"/>
    <p:sldId id="618" r:id="rId17"/>
    <p:sldId id="753" r:id="rId18"/>
    <p:sldId id="755" r:id="rId19"/>
    <p:sldId id="764" r:id="rId20"/>
    <p:sldId id="757" r:id="rId21"/>
    <p:sldId id="765" r:id="rId22"/>
    <p:sldId id="906" r:id="rId23"/>
    <p:sldId id="848" r:id="rId24"/>
    <p:sldId id="849" r:id="rId25"/>
    <p:sldId id="915" r:id="rId26"/>
    <p:sldId id="841" r:id="rId27"/>
    <p:sldId id="901" r:id="rId28"/>
    <p:sldId id="467" r:id="rId29"/>
    <p:sldId id="539" r:id="rId30"/>
    <p:sldId id="767" r:id="rId31"/>
    <p:sldId id="772" r:id="rId32"/>
    <p:sldId id="773" r:id="rId33"/>
    <p:sldId id="839" r:id="rId34"/>
    <p:sldId id="477" r:id="rId35"/>
    <p:sldId id="478" r:id="rId36"/>
    <p:sldId id="635" r:id="rId37"/>
    <p:sldId id="636" r:id="rId38"/>
    <p:sldId id="786" r:id="rId39"/>
    <p:sldId id="787" r:id="rId40"/>
    <p:sldId id="850" r:id="rId41"/>
    <p:sldId id="788" r:id="rId42"/>
    <p:sldId id="851" r:id="rId43"/>
    <p:sldId id="852" r:id="rId44"/>
    <p:sldId id="916" r:id="rId45"/>
    <p:sldId id="489" r:id="rId46"/>
    <p:sldId id="902" r:id="rId47"/>
    <p:sldId id="840" r:id="rId48"/>
    <p:sldId id="792" r:id="rId49"/>
    <p:sldId id="799" r:id="rId50"/>
    <p:sldId id="853" r:id="rId51"/>
    <p:sldId id="800" r:id="rId52"/>
    <p:sldId id="806" r:id="rId53"/>
    <p:sldId id="807" r:id="rId54"/>
    <p:sldId id="907" r:id="rId55"/>
    <p:sldId id="856" r:id="rId56"/>
    <p:sldId id="854" r:id="rId57"/>
    <p:sldId id="855" r:id="rId58"/>
    <p:sldId id="857" r:id="rId59"/>
    <p:sldId id="858" r:id="rId60"/>
    <p:sldId id="859" r:id="rId61"/>
    <p:sldId id="860" r:id="rId62"/>
    <p:sldId id="791" r:id="rId63"/>
    <p:sldId id="808" r:id="rId64"/>
    <p:sldId id="815" r:id="rId65"/>
    <p:sldId id="809" r:id="rId66"/>
    <p:sldId id="861" r:id="rId67"/>
    <p:sldId id="862" r:id="rId68"/>
    <p:sldId id="863" r:id="rId69"/>
    <p:sldId id="864" r:id="rId70"/>
    <p:sldId id="865" r:id="rId71"/>
    <p:sldId id="910" r:id="rId72"/>
    <p:sldId id="866" r:id="rId73"/>
    <p:sldId id="867" r:id="rId74"/>
    <p:sldId id="868" r:id="rId75"/>
    <p:sldId id="869" r:id="rId76"/>
    <p:sldId id="870" r:id="rId77"/>
    <p:sldId id="871" r:id="rId78"/>
    <p:sldId id="872" r:id="rId79"/>
    <p:sldId id="810" r:id="rId80"/>
    <p:sldId id="903" r:id="rId81"/>
    <p:sldId id="811" r:id="rId82"/>
    <p:sldId id="873" r:id="rId83"/>
    <p:sldId id="874" r:id="rId84"/>
    <p:sldId id="875" r:id="rId85"/>
    <p:sldId id="876" r:id="rId86"/>
    <p:sldId id="877" r:id="rId87"/>
    <p:sldId id="878" r:id="rId88"/>
    <p:sldId id="879" r:id="rId89"/>
    <p:sldId id="880" r:id="rId90"/>
    <p:sldId id="881" r:id="rId91"/>
    <p:sldId id="882" r:id="rId92"/>
    <p:sldId id="883" r:id="rId93"/>
    <p:sldId id="657" r:id="rId94"/>
    <p:sldId id="904" r:id="rId95"/>
    <p:sldId id="816" r:id="rId96"/>
    <p:sldId id="817" r:id="rId97"/>
    <p:sldId id="818" r:id="rId98"/>
    <p:sldId id="819" r:id="rId99"/>
    <p:sldId id="820" r:id="rId100"/>
    <p:sldId id="821" r:id="rId101"/>
    <p:sldId id="823" r:id="rId102"/>
    <p:sldId id="897" r:id="rId103"/>
    <p:sldId id="898" r:id="rId104"/>
    <p:sldId id="899" r:id="rId105"/>
    <p:sldId id="510" r:id="rId106"/>
    <p:sldId id="905" r:id="rId107"/>
    <p:sldId id="884" r:id="rId108"/>
    <p:sldId id="690" r:id="rId109"/>
    <p:sldId id="691" r:id="rId110"/>
    <p:sldId id="827" r:id="rId111"/>
    <p:sldId id="693" r:id="rId112"/>
    <p:sldId id="695" r:id="rId113"/>
    <p:sldId id="696" r:id="rId114"/>
    <p:sldId id="697" r:id="rId115"/>
    <p:sldId id="700" r:id="rId116"/>
    <p:sldId id="885" r:id="rId117"/>
    <p:sldId id="702" r:id="rId118"/>
    <p:sldId id="703" r:id="rId119"/>
    <p:sldId id="704" r:id="rId120"/>
    <p:sldId id="886" r:id="rId121"/>
    <p:sldId id="706" r:id="rId122"/>
    <p:sldId id="888" r:id="rId123"/>
    <p:sldId id="830" r:id="rId124"/>
    <p:sldId id="709" r:id="rId125"/>
    <p:sldId id="710" r:id="rId126"/>
    <p:sldId id="712" r:id="rId127"/>
    <p:sldId id="889" r:id="rId128"/>
    <p:sldId id="890" r:id="rId129"/>
    <p:sldId id="714" r:id="rId130"/>
    <p:sldId id="831" r:id="rId131"/>
    <p:sldId id="832" r:id="rId132"/>
    <p:sldId id="835" r:id="rId133"/>
    <p:sldId id="719" r:id="rId134"/>
    <p:sldId id="720" r:id="rId135"/>
    <p:sldId id="717" r:id="rId136"/>
    <p:sldId id="718" r:id="rId137"/>
    <p:sldId id="895" r:id="rId138"/>
    <p:sldId id="728" r:id="rId139"/>
    <p:sldId id="891" r:id="rId140"/>
    <p:sldId id="892" r:id="rId141"/>
    <p:sldId id="893" r:id="rId142"/>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27" autoAdjust="0"/>
    <p:restoredTop sz="92254" autoAdjust="0"/>
  </p:normalViewPr>
  <p:slideViewPr>
    <p:cSldViewPr>
      <p:cViewPr>
        <p:scale>
          <a:sx n="66" d="100"/>
          <a:sy n="66" d="100"/>
        </p:scale>
        <p:origin x="-1032" y="-978"/>
      </p:cViewPr>
      <p:guideLst>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4"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image" Target="../media/image51.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image" Target="../media/image13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2016-08-31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3743225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9744696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87320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349581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2330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414363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7729818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2895227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9224959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348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3455793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93187" name="Picture 3" descr="C:\Users\Administrator\Desktop\20140608093224125.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340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0353605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187875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7856628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28339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package" Target="../embeddings/Microsoft_Word_Document70.docx"/><Relationship Id="rId7"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slide" Target="slide96.xml"/><Relationship Id="rId11" Type="http://schemas.openxmlformats.org/officeDocument/2006/relationships/slide" Target="slide94.xml"/><Relationship Id="rId5" Type="http://schemas.openxmlformats.org/officeDocument/2006/relationships/package" Target="../embeddings/Microsoft_Word_Document71.docx"/><Relationship Id="rId10" Type="http://schemas.openxmlformats.org/officeDocument/2006/relationships/slide" Target="slide102.xml"/><Relationship Id="rId4" Type="http://schemas.openxmlformats.org/officeDocument/2006/relationships/image" Target="../media/image104.emf"/><Relationship Id="rId9" Type="http://schemas.openxmlformats.org/officeDocument/2006/relationships/slide" Target="slide101.xml"/></Relationships>
</file>

<file path=ppt/slides/_rels/slide101.xml.rels><?xml version="1.0" encoding="UTF-8" standalone="yes"?>
<Relationships xmlns="http://schemas.openxmlformats.org/package/2006/relationships"><Relationship Id="rId3" Type="http://schemas.openxmlformats.org/officeDocument/2006/relationships/slide" Target="slide98.xml"/><Relationship Id="rId7" Type="http://schemas.openxmlformats.org/officeDocument/2006/relationships/slide" Target="slide94.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2.xml"/><Relationship Id="rId5" Type="http://schemas.openxmlformats.org/officeDocument/2006/relationships/slide" Target="slide101.xml"/><Relationship Id="rId4" Type="http://schemas.openxmlformats.org/officeDocument/2006/relationships/slide" Target="slide99.xml"/></Relationships>
</file>

<file path=ppt/slides/_rels/slide102.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slide" Target="slide96.xml"/><Relationship Id="rId7" Type="http://schemas.openxmlformats.org/officeDocument/2006/relationships/slide" Target="slide102.xml"/><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package" Target="../embeddings/Microsoft_Word_Document72.docx"/><Relationship Id="rId7" Type="http://schemas.openxmlformats.org/officeDocument/2006/relationships/slide" Target="slide96.xml"/><Relationship Id="rId12" Type="http://schemas.openxmlformats.org/officeDocument/2006/relationships/slide" Target="slide94.xml"/><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image" Target="../media/image107.emf"/><Relationship Id="rId11" Type="http://schemas.openxmlformats.org/officeDocument/2006/relationships/slide" Target="slide102.xml"/><Relationship Id="rId5" Type="http://schemas.openxmlformats.org/officeDocument/2006/relationships/package" Target="../embeddings/Microsoft_Word_Document73.docx"/><Relationship Id="rId10" Type="http://schemas.openxmlformats.org/officeDocument/2006/relationships/slide" Target="slide101.xml"/><Relationship Id="rId4" Type="http://schemas.openxmlformats.org/officeDocument/2006/relationships/image" Target="../media/image106.emf"/><Relationship Id="rId9" Type="http://schemas.openxmlformats.org/officeDocument/2006/relationships/slide" Target="slide99.xml"/></Relationships>
</file>

<file path=ppt/slides/_rels/slide104.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package" Target="../embeddings/Microsoft_Word_Document74.docx"/><Relationship Id="rId7" Type="http://schemas.openxmlformats.org/officeDocument/2006/relationships/slide" Target="slide99.xml"/><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slide" Target="slide98.xml"/><Relationship Id="rId5" Type="http://schemas.openxmlformats.org/officeDocument/2006/relationships/slide" Target="slide96.xml"/><Relationship Id="rId10" Type="http://schemas.openxmlformats.org/officeDocument/2006/relationships/slide" Target="slide94.xml"/><Relationship Id="rId4" Type="http://schemas.openxmlformats.org/officeDocument/2006/relationships/image" Target="../media/image108.emf"/><Relationship Id="rId9" Type="http://schemas.openxmlformats.org/officeDocument/2006/relationships/slide" Target="slide1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2" Type="http://schemas.openxmlformats.org/officeDocument/2006/relationships/slide" Target="slide106.xml"/><Relationship Id="rId16" Type="http://schemas.openxmlformats.org/officeDocument/2006/relationships/slide" Target="slide107.xml"/><Relationship Id="rId1" Type="http://schemas.openxmlformats.org/officeDocument/2006/relationships/slideLayout" Target="../slideLayouts/slideLayout1.x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07.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08.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5.xml"/><Relationship Id="rId18" Type="http://schemas.openxmlformats.org/officeDocument/2006/relationships/image" Target="../media/image109.emf"/><Relationship Id="rId3" Type="http://schemas.openxmlformats.org/officeDocument/2006/relationships/slide" Target="slide106.xml"/><Relationship Id="rId7" Type="http://schemas.openxmlformats.org/officeDocument/2006/relationships/slide" Target="slide114.xml"/><Relationship Id="rId12" Type="http://schemas.openxmlformats.org/officeDocument/2006/relationships/slide" Target="slide123.xml"/><Relationship Id="rId17" Type="http://schemas.openxmlformats.org/officeDocument/2006/relationships/package" Target="../embeddings/Microsoft_Word_Document75.docx"/><Relationship Id="rId2" Type="http://schemas.openxmlformats.org/officeDocument/2006/relationships/slideLayout" Target="../slideLayouts/slideLayout1.xml"/><Relationship Id="rId16" Type="http://schemas.openxmlformats.org/officeDocument/2006/relationships/slide" Target="slide135.xml"/><Relationship Id="rId1" Type="http://schemas.openxmlformats.org/officeDocument/2006/relationships/vmlDrawing" Target="../drawings/vmlDrawing38.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29.xml"/><Relationship Id="rId10" Type="http://schemas.openxmlformats.org/officeDocument/2006/relationships/slide" Target="slide119.xml"/><Relationship Id="rId19" Type="http://schemas.openxmlformats.org/officeDocument/2006/relationships/slide" Target="slide109.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6.xml"/></Relationships>
</file>

<file path=ppt/slides/_rels/slide109.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110.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6"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11.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package" Target="../embeddings/Microsoft_Word_Document77.docx"/><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10.emf"/><Relationship Id="rId2" Type="http://schemas.openxmlformats.org/officeDocument/2006/relationships/slideLayout" Target="../slideLayouts/slideLayout1.xml"/><Relationship Id="rId16" Type="http://schemas.openxmlformats.org/officeDocument/2006/relationships/package" Target="../embeddings/Microsoft_Word_Document76.docx"/><Relationship Id="rId20" Type="http://schemas.openxmlformats.org/officeDocument/2006/relationships/slide" Target="slide106.xml"/><Relationship Id="rId1" Type="http://schemas.openxmlformats.org/officeDocument/2006/relationships/vmlDrawing" Target="../drawings/vmlDrawing39.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image" Target="../media/image111.emf"/><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12.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image" Target="../media/image112.emf"/><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package" Target="../embeddings/Microsoft_Word_Document78.docx"/><Relationship Id="rId2" Type="http://schemas.openxmlformats.org/officeDocument/2006/relationships/slideLayout" Target="../slideLayouts/slideLayout1.xml"/><Relationship Id="rId16" Type="http://schemas.openxmlformats.org/officeDocument/2006/relationships/image" Target="../media/image113.png"/><Relationship Id="rId20" Type="http://schemas.openxmlformats.org/officeDocument/2006/relationships/slide" Target="slide106.xml"/><Relationship Id="rId1" Type="http://schemas.openxmlformats.org/officeDocument/2006/relationships/vmlDrawing" Target="../drawings/vmlDrawing40.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slide" Target="slide113.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13.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4.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14.emf"/><Relationship Id="rId2" Type="http://schemas.openxmlformats.org/officeDocument/2006/relationships/slideLayout" Target="../slideLayouts/slideLayout1.xml"/><Relationship Id="rId16" Type="http://schemas.openxmlformats.org/officeDocument/2006/relationships/package" Target="../embeddings/Microsoft_Word_Document79.docx"/><Relationship Id="rId1" Type="http://schemas.openxmlformats.org/officeDocument/2006/relationships/vmlDrawing" Target="../drawings/vmlDrawing41.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15.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17" Type="http://schemas.openxmlformats.org/officeDocument/2006/relationships/slide" Target="slide106.xml"/><Relationship Id="rId2" Type="http://schemas.openxmlformats.org/officeDocument/2006/relationships/slide" Target="slide108.xml"/><Relationship Id="rId16"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15.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6.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17.emf"/><Relationship Id="rId2" Type="http://schemas.openxmlformats.org/officeDocument/2006/relationships/slideLayout" Target="../slideLayouts/slideLayout1.xml"/><Relationship Id="rId16" Type="http://schemas.openxmlformats.org/officeDocument/2006/relationships/package" Target="../embeddings/Microsoft_Word_Document80.docx"/><Relationship Id="rId1" Type="http://schemas.openxmlformats.org/officeDocument/2006/relationships/vmlDrawing" Target="../drawings/vmlDrawing42.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17.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6"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18.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8.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19.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image" Target="../media/image119.emf"/><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package" Target="../embeddings/Microsoft_Word_Document81.docx"/><Relationship Id="rId2" Type="http://schemas.openxmlformats.org/officeDocument/2006/relationships/slideLayout" Target="../slideLayouts/slideLayout1.xml"/><Relationship Id="rId16" Type="http://schemas.openxmlformats.org/officeDocument/2006/relationships/image" Target="../media/image120.png"/><Relationship Id="rId1" Type="http://schemas.openxmlformats.org/officeDocument/2006/relationships/vmlDrawing" Target="../drawings/vmlDrawing43.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slide" Target="slide106.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21.emf"/><Relationship Id="rId2" Type="http://schemas.openxmlformats.org/officeDocument/2006/relationships/slideLayout" Target="../slideLayouts/slideLayout1.xml"/><Relationship Id="rId16" Type="http://schemas.openxmlformats.org/officeDocument/2006/relationships/package" Target="../embeddings/Microsoft_Word_Document82.docx"/><Relationship Id="rId1" Type="http://schemas.openxmlformats.org/officeDocument/2006/relationships/vmlDrawing" Target="../drawings/vmlDrawing44.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image" Target="../media/image45.png"/><Relationship Id="rId3" Type="http://schemas.openxmlformats.org/officeDocument/2006/relationships/slide" Target="slide108.xml"/><Relationship Id="rId21" Type="http://schemas.openxmlformats.org/officeDocument/2006/relationships/slide" Target="slide106.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22.emf"/><Relationship Id="rId2" Type="http://schemas.openxmlformats.org/officeDocument/2006/relationships/slideLayout" Target="../slideLayouts/slideLayout1.xml"/><Relationship Id="rId16" Type="http://schemas.openxmlformats.org/officeDocument/2006/relationships/package" Target="../embeddings/Microsoft_Word_Document83.docx"/><Relationship Id="rId20" Type="http://schemas.openxmlformats.org/officeDocument/2006/relationships/image" Target="../media/image123.emf"/><Relationship Id="rId1" Type="http://schemas.openxmlformats.org/officeDocument/2006/relationships/vmlDrawing" Target="../drawings/vmlDrawing45.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package" Target="../embeddings/Microsoft_Word_Document84.docx"/><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2.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24.emf"/><Relationship Id="rId2" Type="http://schemas.openxmlformats.org/officeDocument/2006/relationships/slideLayout" Target="../slideLayouts/slideLayout1.xml"/><Relationship Id="rId16" Type="http://schemas.openxmlformats.org/officeDocument/2006/relationships/package" Target="../embeddings/Microsoft_Word_Document85.docx"/><Relationship Id="rId1" Type="http://schemas.openxmlformats.org/officeDocument/2006/relationships/vmlDrawing" Target="../drawings/vmlDrawing46.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3.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17" Type="http://schemas.openxmlformats.org/officeDocument/2006/relationships/slide" Target="slide106.xml"/><Relationship Id="rId2" Type="http://schemas.openxmlformats.org/officeDocument/2006/relationships/slide" Target="slide108.xml"/><Relationship Id="rId16" Type="http://schemas.openxmlformats.org/officeDocument/2006/relationships/slide" Target="slide124.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25.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24.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25.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26.emf"/><Relationship Id="rId2" Type="http://schemas.openxmlformats.org/officeDocument/2006/relationships/slideLayout" Target="../slideLayouts/slideLayout1.xml"/><Relationship Id="rId16" Type="http://schemas.openxmlformats.org/officeDocument/2006/relationships/package" Target="../embeddings/Microsoft_Word_Document86.docx"/><Relationship Id="rId1" Type="http://schemas.openxmlformats.org/officeDocument/2006/relationships/vmlDrawing" Target="../drawings/vmlDrawing47.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6.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27.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28.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27.emf"/><Relationship Id="rId2" Type="http://schemas.openxmlformats.org/officeDocument/2006/relationships/slideLayout" Target="../slideLayouts/slideLayout1.xml"/><Relationship Id="rId16" Type="http://schemas.openxmlformats.org/officeDocument/2006/relationships/package" Target="../embeddings/Microsoft_Word_Document87.docx"/><Relationship Id="rId1" Type="http://schemas.openxmlformats.org/officeDocument/2006/relationships/vmlDrawing" Target="../drawings/vmlDrawing48.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29.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6"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28.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30.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6"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29.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31.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32.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package" Target="../embeddings/Microsoft_Word_Document89.docx"/><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30.emf"/><Relationship Id="rId2" Type="http://schemas.openxmlformats.org/officeDocument/2006/relationships/slideLayout" Target="../slideLayouts/slideLayout1.xml"/><Relationship Id="rId16" Type="http://schemas.openxmlformats.org/officeDocument/2006/relationships/package" Target="../embeddings/Microsoft_Word_Document88.docx"/><Relationship Id="rId20" Type="http://schemas.openxmlformats.org/officeDocument/2006/relationships/slide" Target="slide106.xml"/><Relationship Id="rId1" Type="http://schemas.openxmlformats.org/officeDocument/2006/relationships/vmlDrawing" Target="../drawings/vmlDrawing49.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image" Target="../media/image131.emf"/><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33.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34.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32.emf"/><Relationship Id="rId2" Type="http://schemas.openxmlformats.org/officeDocument/2006/relationships/slideLayout" Target="../slideLayouts/slideLayout1.xml"/><Relationship Id="rId16" Type="http://schemas.openxmlformats.org/officeDocument/2006/relationships/package" Target="../embeddings/Microsoft_Word_Document90.docx"/><Relationship Id="rId1" Type="http://schemas.openxmlformats.org/officeDocument/2006/relationships/vmlDrawing" Target="../drawings/vmlDrawing50.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35.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33.emf"/><Relationship Id="rId2" Type="http://schemas.openxmlformats.org/officeDocument/2006/relationships/slideLayout" Target="../slideLayouts/slideLayout1.xml"/><Relationship Id="rId16" Type="http://schemas.openxmlformats.org/officeDocument/2006/relationships/package" Target="../embeddings/Microsoft_Word_Document91.docx"/><Relationship Id="rId1" Type="http://schemas.openxmlformats.org/officeDocument/2006/relationships/vmlDrawing" Target="../drawings/vmlDrawing51.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36.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37.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slide" Target="slide106.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34.emf"/><Relationship Id="rId2" Type="http://schemas.openxmlformats.org/officeDocument/2006/relationships/slideLayout" Target="../slideLayouts/slideLayout1.xml"/><Relationship Id="rId16" Type="http://schemas.openxmlformats.org/officeDocument/2006/relationships/package" Target="../embeddings/Microsoft_Word_Document92.docx"/><Relationship Id="rId1" Type="http://schemas.openxmlformats.org/officeDocument/2006/relationships/vmlDrawing" Target="../drawings/vmlDrawing52.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38.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6.xml"/><Relationship Id="rId18" Type="http://schemas.openxmlformats.org/officeDocument/2006/relationships/image" Target="../media/image136.png"/><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5.xml"/><Relationship Id="rId17" Type="http://schemas.openxmlformats.org/officeDocument/2006/relationships/image" Target="../media/image135.emf"/><Relationship Id="rId2" Type="http://schemas.openxmlformats.org/officeDocument/2006/relationships/slideLayout" Target="../slideLayouts/slideLayout1.xml"/><Relationship Id="rId16" Type="http://schemas.openxmlformats.org/officeDocument/2006/relationships/package" Target="../embeddings/Microsoft_Word_Document93.docx"/><Relationship Id="rId1" Type="http://schemas.openxmlformats.org/officeDocument/2006/relationships/vmlDrawing" Target="../drawings/vmlDrawing53.vml"/><Relationship Id="rId6" Type="http://schemas.openxmlformats.org/officeDocument/2006/relationships/slide" Target="slide114.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19" Type="http://schemas.openxmlformats.org/officeDocument/2006/relationships/slide" Target="slide106.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29.xml"/></Relationships>
</file>

<file path=ppt/slides/_rels/slide139.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40.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6"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image" Target="../media/image137.png"/><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41.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129.xml"/><Relationship Id="rId3" Type="http://schemas.openxmlformats.org/officeDocument/2006/relationships/slide" Target="slide110.xml"/><Relationship Id="rId7" Type="http://schemas.openxmlformats.org/officeDocument/2006/relationships/slide" Target="slide117.xml"/><Relationship Id="rId12" Type="http://schemas.openxmlformats.org/officeDocument/2006/relationships/slide" Target="slide126.xml"/><Relationship Id="rId2" Type="http://schemas.openxmlformats.org/officeDocument/2006/relationships/slide" Target="slide108.xml"/><Relationship Id="rId1" Type="http://schemas.openxmlformats.org/officeDocument/2006/relationships/slideLayout" Target="../slideLayouts/slideLayout1.xml"/><Relationship Id="rId6" Type="http://schemas.openxmlformats.org/officeDocument/2006/relationships/slide" Target="slide115.xml"/><Relationship Id="rId11" Type="http://schemas.openxmlformats.org/officeDocument/2006/relationships/slide" Target="slide125.xml"/><Relationship Id="rId5" Type="http://schemas.openxmlformats.org/officeDocument/2006/relationships/slide" Target="slide114.xml"/><Relationship Id="rId15" Type="http://schemas.openxmlformats.org/officeDocument/2006/relationships/slide" Target="slide106.xml"/><Relationship Id="rId10" Type="http://schemas.openxmlformats.org/officeDocument/2006/relationships/slide" Target="slide123.xml"/><Relationship Id="rId4" Type="http://schemas.openxmlformats.org/officeDocument/2006/relationships/slide" Target="slide112.xml"/><Relationship Id="rId9" Type="http://schemas.openxmlformats.org/officeDocument/2006/relationships/slide" Target="slide121.xml"/><Relationship Id="rId14" Type="http://schemas.openxmlformats.org/officeDocument/2006/relationships/slide" Target="slide135.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package" Target="../embeddings/Microsoft_Word_Document9.docx"/><Relationship Id="rId7" Type="http://schemas.openxmlformats.org/officeDocument/2006/relationships/package" Target="../embeddings/Microsoft_Word_Document11.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package" Target="../embeddings/Microsoft_Word_Document10.docx"/><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package" Target="../embeddings/Microsoft_Word_Document15.docx"/><Relationship Id="rId3" Type="http://schemas.openxmlformats.org/officeDocument/2006/relationships/package" Target="../embeddings/Microsoft_Word_Document13.docx"/><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package" Target="../embeddings/Microsoft_Word_Document14.docx"/><Relationship Id="rId4" Type="http://schemas.openxmlformats.org/officeDocument/2006/relationships/image" Target="../media/image21.emf"/><Relationship Id="rId9" Type="http://schemas.openxmlformats.org/officeDocument/2006/relationships/image" Target="../media/image23.emf"/></Relationships>
</file>

<file path=ppt/slides/_rels/slide2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package" Target="../embeddings/Microsoft_Word_Document17.docx"/><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package" Target="../embeddings/Microsoft_Word_Document19.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40.xml"/><Relationship Id="rId2" Type="http://schemas.openxmlformats.org/officeDocument/2006/relationships/slide" Target="slide34.xml"/><Relationship Id="rId1" Type="http://schemas.openxmlformats.org/officeDocument/2006/relationships/slideLayout" Target="../slideLayouts/slideLayout11.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6.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40.xml"/><Relationship Id="rId2" Type="http://schemas.openxmlformats.org/officeDocument/2006/relationships/slide" Target="slide34.xml"/><Relationship Id="rId1" Type="http://schemas.openxmlformats.org/officeDocument/2006/relationships/slideLayout" Target="../slideLayouts/slideLayout5.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40.xml"/><Relationship Id="rId2" Type="http://schemas.openxmlformats.org/officeDocument/2006/relationships/slide" Target="slide34.xml"/><Relationship Id="rId1" Type="http://schemas.openxmlformats.org/officeDocument/2006/relationships/slideLayout" Target="../slideLayouts/slideLayout5.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6.xml"/></Relationships>
</file>

<file path=ppt/slides/_rels/slide37.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package" Target="../embeddings/Microsoft_Word_Document20.docx"/><Relationship Id="rId7" Type="http://schemas.openxmlformats.org/officeDocument/2006/relationships/slide" Target="slide36.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slide" Target="slide35.xml"/><Relationship Id="rId5" Type="http://schemas.openxmlformats.org/officeDocument/2006/relationships/slide" Target="slide34.xml"/><Relationship Id="rId10" Type="http://schemas.openxmlformats.org/officeDocument/2006/relationships/slide" Target="slide40.xml"/><Relationship Id="rId4" Type="http://schemas.openxmlformats.org/officeDocument/2006/relationships/image" Target="../media/image29.emf"/><Relationship Id="rId9"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40.xml"/><Relationship Id="rId2" Type="http://schemas.openxmlformats.org/officeDocument/2006/relationships/slide" Target="slide34.xml"/><Relationship Id="rId1" Type="http://schemas.openxmlformats.org/officeDocument/2006/relationships/slideLayout" Target="../slideLayouts/slideLayout5.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6.xml"/></Relationships>
</file>

<file path=ppt/slides/_rels/slide3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package" Target="../embeddings/Microsoft_Word_Document26.docx"/><Relationship Id="rId18" Type="http://schemas.openxmlformats.org/officeDocument/2006/relationships/slide" Target="slide37.xml"/><Relationship Id="rId3" Type="http://schemas.openxmlformats.org/officeDocument/2006/relationships/package" Target="../embeddings/Microsoft_Word_Document21.docx"/><Relationship Id="rId7" Type="http://schemas.openxmlformats.org/officeDocument/2006/relationships/package" Target="../embeddings/Microsoft_Word_Document23.docx"/><Relationship Id="rId12" Type="http://schemas.openxmlformats.org/officeDocument/2006/relationships/image" Target="../media/image34.emf"/><Relationship Id="rId17" Type="http://schemas.openxmlformats.org/officeDocument/2006/relationships/slide" Target="slide36.xml"/><Relationship Id="rId2" Type="http://schemas.openxmlformats.org/officeDocument/2006/relationships/slideLayout" Target="../slideLayouts/slideLayout5.xml"/><Relationship Id="rId16" Type="http://schemas.openxmlformats.org/officeDocument/2006/relationships/slide" Target="slide35.xml"/><Relationship Id="rId20" Type="http://schemas.openxmlformats.org/officeDocument/2006/relationships/slide" Target="slide40.xml"/><Relationship Id="rId1" Type="http://schemas.openxmlformats.org/officeDocument/2006/relationships/vmlDrawing" Target="../drawings/vmlDrawing10.vml"/><Relationship Id="rId6" Type="http://schemas.openxmlformats.org/officeDocument/2006/relationships/image" Target="../media/image31.emf"/><Relationship Id="rId11" Type="http://schemas.openxmlformats.org/officeDocument/2006/relationships/package" Target="../embeddings/Microsoft_Word_Document25.docx"/><Relationship Id="rId5" Type="http://schemas.openxmlformats.org/officeDocument/2006/relationships/package" Target="../embeddings/Microsoft_Word_Document22.docx"/><Relationship Id="rId15" Type="http://schemas.openxmlformats.org/officeDocument/2006/relationships/slide" Target="slide34.xml"/><Relationship Id="rId10" Type="http://schemas.openxmlformats.org/officeDocument/2006/relationships/image" Target="../media/image33.emf"/><Relationship Id="rId19" Type="http://schemas.openxmlformats.org/officeDocument/2006/relationships/slide" Target="slide39.xml"/><Relationship Id="rId4" Type="http://schemas.openxmlformats.org/officeDocument/2006/relationships/image" Target="../media/image30.emf"/><Relationship Id="rId9" Type="http://schemas.openxmlformats.org/officeDocument/2006/relationships/package" Target="../embeddings/Microsoft_Word_Document24.docx"/><Relationship Id="rId1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package" Target="../embeddings/Microsoft_Word_Document32.docx"/><Relationship Id="rId18" Type="http://schemas.openxmlformats.org/officeDocument/2006/relationships/slide" Target="slide37.xml"/><Relationship Id="rId3" Type="http://schemas.openxmlformats.org/officeDocument/2006/relationships/package" Target="../embeddings/Microsoft_Word_Document27.docx"/><Relationship Id="rId7" Type="http://schemas.openxmlformats.org/officeDocument/2006/relationships/package" Target="../embeddings/Microsoft_Word_Document29.docx"/><Relationship Id="rId12" Type="http://schemas.openxmlformats.org/officeDocument/2006/relationships/image" Target="../media/image40.emf"/><Relationship Id="rId17" Type="http://schemas.openxmlformats.org/officeDocument/2006/relationships/slide" Target="slide36.xml"/><Relationship Id="rId2" Type="http://schemas.openxmlformats.org/officeDocument/2006/relationships/slideLayout" Target="../slideLayouts/slideLayout5.xml"/><Relationship Id="rId16" Type="http://schemas.openxmlformats.org/officeDocument/2006/relationships/slide" Target="slide35.xml"/><Relationship Id="rId20" Type="http://schemas.openxmlformats.org/officeDocument/2006/relationships/slide" Target="slide40.xml"/><Relationship Id="rId1" Type="http://schemas.openxmlformats.org/officeDocument/2006/relationships/vmlDrawing" Target="../drawings/vmlDrawing11.vml"/><Relationship Id="rId6" Type="http://schemas.openxmlformats.org/officeDocument/2006/relationships/image" Target="../media/image37.emf"/><Relationship Id="rId11" Type="http://schemas.openxmlformats.org/officeDocument/2006/relationships/package" Target="../embeddings/Microsoft_Word_Document31.docx"/><Relationship Id="rId5" Type="http://schemas.openxmlformats.org/officeDocument/2006/relationships/package" Target="../embeddings/Microsoft_Word_Document28.docx"/><Relationship Id="rId15" Type="http://schemas.openxmlformats.org/officeDocument/2006/relationships/slide" Target="slide34.xml"/><Relationship Id="rId10" Type="http://schemas.openxmlformats.org/officeDocument/2006/relationships/image" Target="../media/image39.emf"/><Relationship Id="rId19" Type="http://schemas.openxmlformats.org/officeDocument/2006/relationships/slide" Target="slide39.xml"/><Relationship Id="rId4" Type="http://schemas.openxmlformats.org/officeDocument/2006/relationships/image" Target="../media/image36.emf"/><Relationship Id="rId9" Type="http://schemas.openxmlformats.org/officeDocument/2006/relationships/package" Target="../embeddings/Microsoft_Word_Document30.docx"/><Relationship Id="rId14" Type="http://schemas.openxmlformats.org/officeDocument/2006/relationships/image" Target="../media/image4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34.docx"/><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44.emf"/><Relationship Id="rId5" Type="http://schemas.openxmlformats.org/officeDocument/2006/relationships/package" Target="../embeddings/Microsoft_Word_Document35.docx"/><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package" Target="../embeddings/Microsoft_Word_Document36.docx"/><Relationship Id="rId7" Type="http://schemas.openxmlformats.org/officeDocument/2006/relationships/package" Target="../embeddings/Microsoft_Word_Document38.docx"/><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47.emf"/><Relationship Id="rId5" Type="http://schemas.openxmlformats.org/officeDocument/2006/relationships/package" Target="../embeddings/Microsoft_Word_Document37.docx"/><Relationship Id="rId4"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10.xml"/><Relationship Id="rId1" Type="http://schemas.openxmlformats.org/officeDocument/2006/relationships/vmlDrawing" Target="../drawings/vmlDrawing15.vml"/><Relationship Id="rId5" Type="http://schemas.openxmlformats.org/officeDocument/2006/relationships/image" Target="../media/image50.png"/><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package" Target="../embeddings/Microsoft_Word_Document45.docx"/><Relationship Id="rId3" Type="http://schemas.openxmlformats.org/officeDocument/2006/relationships/package" Target="../embeddings/Microsoft_Word_Document40.docx"/><Relationship Id="rId7" Type="http://schemas.openxmlformats.org/officeDocument/2006/relationships/package" Target="../embeddings/Microsoft_Word_Document42.docx"/><Relationship Id="rId12" Type="http://schemas.openxmlformats.org/officeDocument/2006/relationships/image" Target="../media/image55.emf"/><Relationship Id="rId2" Type="http://schemas.openxmlformats.org/officeDocument/2006/relationships/slideLayout" Target="../slideLayouts/slideLayout5.xml"/><Relationship Id="rId16" Type="http://schemas.openxmlformats.org/officeDocument/2006/relationships/image" Target="../media/image57.emf"/><Relationship Id="rId1" Type="http://schemas.openxmlformats.org/officeDocument/2006/relationships/vmlDrawing" Target="../drawings/vmlDrawing16.vml"/><Relationship Id="rId6" Type="http://schemas.openxmlformats.org/officeDocument/2006/relationships/image" Target="../media/image52.emf"/><Relationship Id="rId11" Type="http://schemas.openxmlformats.org/officeDocument/2006/relationships/package" Target="../embeddings/Microsoft_Word_Document44.docx"/><Relationship Id="rId5" Type="http://schemas.openxmlformats.org/officeDocument/2006/relationships/package" Target="../embeddings/Microsoft_Word_Document41.docx"/><Relationship Id="rId15" Type="http://schemas.openxmlformats.org/officeDocument/2006/relationships/package" Target="../embeddings/Microsoft_Word_Document46.docx"/><Relationship Id="rId10" Type="http://schemas.openxmlformats.org/officeDocument/2006/relationships/image" Target="../media/image54.emf"/><Relationship Id="rId4" Type="http://schemas.openxmlformats.org/officeDocument/2006/relationships/image" Target="../media/image51.emf"/><Relationship Id="rId9" Type="http://schemas.openxmlformats.org/officeDocument/2006/relationships/package" Target="../embeddings/Microsoft_Word_Document43.docx"/><Relationship Id="rId14" Type="http://schemas.openxmlformats.org/officeDocument/2006/relationships/image" Target="../media/image5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47.docx"/><Relationship Id="rId2" Type="http://schemas.openxmlformats.org/officeDocument/2006/relationships/slideLayout" Target="../slideLayouts/slideLayout5.xml"/><Relationship Id="rId1" Type="http://schemas.openxmlformats.org/officeDocument/2006/relationships/vmlDrawing" Target="../drawings/vmlDrawing17.vml"/><Relationship Id="rId4" Type="http://schemas.openxmlformats.org/officeDocument/2006/relationships/image" Target="../media/image63.emf"/></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package" Target="../embeddings/Microsoft_Word_Document48.docx"/><Relationship Id="rId7" Type="http://schemas.openxmlformats.org/officeDocument/2006/relationships/image" Target="../media/image69.emf"/><Relationship Id="rId12" Type="http://schemas.openxmlformats.org/officeDocument/2006/relationships/slide" Target="slide73.xml"/><Relationship Id="rId2"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package" Target="../embeddings/Microsoft_Word_Document49.docx"/><Relationship Id="rId11" Type="http://schemas.openxmlformats.org/officeDocument/2006/relationships/slide" Target="slide70.xml"/><Relationship Id="rId5" Type="http://schemas.openxmlformats.org/officeDocument/2006/relationships/image" Target="../media/image70.tiff"/><Relationship Id="rId10" Type="http://schemas.openxmlformats.org/officeDocument/2006/relationships/slide" Target="slide67.xml"/><Relationship Id="rId4" Type="http://schemas.openxmlformats.org/officeDocument/2006/relationships/image" Target="../media/image68.emf"/><Relationship Id="rId9" Type="http://schemas.openxmlformats.org/officeDocument/2006/relationships/slide" Target="slide64.xml"/></Relationships>
</file>

<file path=ppt/slides/_rels/slide6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62.xml"/><Relationship Id="rId1" Type="http://schemas.openxmlformats.org/officeDocument/2006/relationships/slideLayout" Target="../slideLayouts/slideLayout5.xml"/><Relationship Id="rId6" Type="http://schemas.openxmlformats.org/officeDocument/2006/relationships/slide" Target="slide73.xml"/><Relationship Id="rId5" Type="http://schemas.openxmlformats.org/officeDocument/2006/relationships/slide" Target="slide70.xml"/><Relationship Id="rId4" Type="http://schemas.openxmlformats.org/officeDocument/2006/relationships/slide" Target="slide6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slide" Target="slide73.xml"/><Relationship Id="rId3" Type="http://schemas.openxmlformats.org/officeDocument/2006/relationships/package" Target="../embeddings/Microsoft_Word_Document50.docx"/><Relationship Id="rId7" Type="http://schemas.openxmlformats.org/officeDocument/2006/relationships/package" Target="../embeddings/Microsoft_Word_Document52.docx"/><Relationship Id="rId12" Type="http://schemas.openxmlformats.org/officeDocument/2006/relationships/slide" Target="slide70.xml"/><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74.emf"/><Relationship Id="rId11" Type="http://schemas.openxmlformats.org/officeDocument/2006/relationships/slide" Target="slide67.xml"/><Relationship Id="rId5" Type="http://schemas.openxmlformats.org/officeDocument/2006/relationships/package" Target="../embeddings/Microsoft_Word_Document51.docx"/><Relationship Id="rId10" Type="http://schemas.openxmlformats.org/officeDocument/2006/relationships/slide" Target="slide64.xml"/><Relationship Id="rId4" Type="http://schemas.openxmlformats.org/officeDocument/2006/relationships/image" Target="../media/image73.emf"/><Relationship Id="rId9" Type="http://schemas.openxmlformats.org/officeDocument/2006/relationships/slide" Target="slide62.xml"/></Relationships>
</file>

<file path=ppt/slides/_rels/slide6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package" Target="../embeddings/Microsoft_Word_Document53.docx"/><Relationship Id="rId7" Type="http://schemas.openxmlformats.org/officeDocument/2006/relationships/slide" Target="slide67.xml"/><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image" Target="../media/image76.emf"/><Relationship Id="rId9" Type="http://schemas.openxmlformats.org/officeDocument/2006/relationships/slide" Target="slide73.xml"/></Relationships>
</file>

<file path=ppt/slides/_rels/slide67.xml.rels><?xml version="1.0" encoding="UTF-8" standalone="yes"?>
<Relationships xmlns="http://schemas.openxmlformats.org/package/2006/relationships"><Relationship Id="rId3" Type="http://schemas.openxmlformats.org/officeDocument/2006/relationships/slide" Target="slide62.xml"/><Relationship Id="rId7" Type="http://schemas.openxmlformats.org/officeDocument/2006/relationships/slide" Target="slide73.xml"/><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slide" Target="slide70.xml"/><Relationship Id="rId5" Type="http://schemas.openxmlformats.org/officeDocument/2006/relationships/slide" Target="slide67.xml"/><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62.xml"/><Relationship Id="rId1" Type="http://schemas.openxmlformats.org/officeDocument/2006/relationships/slideLayout" Target="../slideLayouts/slideLayout5.xml"/><Relationship Id="rId6" Type="http://schemas.openxmlformats.org/officeDocument/2006/relationships/slide" Target="slide73.xml"/><Relationship Id="rId5" Type="http://schemas.openxmlformats.org/officeDocument/2006/relationships/slide" Target="slide70.xml"/><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package" Target="../embeddings/Microsoft_Word_Document54.docx"/><Relationship Id="rId7" Type="http://schemas.openxmlformats.org/officeDocument/2006/relationships/slide" Target="slide67.xml"/><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image" Target="../media/image78.emf"/><Relationship Id="rId9" Type="http://schemas.openxmlformats.org/officeDocument/2006/relationships/slide" Target="slide73.xml"/></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0.png"/><Relationship Id="rId7" Type="http://schemas.openxmlformats.org/officeDocument/2006/relationships/package" Target="../embeddings/Microsoft_Word_Document2.docx"/><Relationship Id="rId12" Type="http://schemas.openxmlformats.org/officeDocument/2006/relationships/image" Target="../media/image9.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1.png"/><Relationship Id="rId11" Type="http://schemas.openxmlformats.org/officeDocument/2006/relationships/package" Target="../embeddings/Microsoft_Word_Document4.docx"/><Relationship Id="rId5" Type="http://schemas.openxmlformats.org/officeDocument/2006/relationships/image" Target="../media/image6.emf"/><Relationship Id="rId10" Type="http://schemas.openxmlformats.org/officeDocument/2006/relationships/image" Target="../media/image8.emf"/><Relationship Id="rId4" Type="http://schemas.openxmlformats.org/officeDocument/2006/relationships/package" Target="../embeddings/Microsoft_Word_Document1.docx"/><Relationship Id="rId9" Type="http://schemas.openxmlformats.org/officeDocument/2006/relationships/package" Target="../embeddings/Microsoft_Word_Document3.docx"/></Relationships>
</file>

<file path=ppt/slides/_rels/slide70.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62.xml"/><Relationship Id="rId1" Type="http://schemas.openxmlformats.org/officeDocument/2006/relationships/slideLayout" Target="../slideLayouts/slideLayout5.xml"/><Relationship Id="rId6" Type="http://schemas.openxmlformats.org/officeDocument/2006/relationships/slide" Target="slide73.xml"/><Relationship Id="rId5" Type="http://schemas.openxmlformats.org/officeDocument/2006/relationships/slide" Target="slide70.xml"/><Relationship Id="rId4" Type="http://schemas.openxmlformats.org/officeDocument/2006/relationships/slide" Target="slide67.xml"/></Relationships>
</file>

<file path=ppt/slides/_rels/slide71.xml.rels><?xml version="1.0" encoding="UTF-8" standalone="yes"?>
<Relationships xmlns="http://schemas.openxmlformats.org/package/2006/relationships"><Relationship Id="rId3" Type="http://schemas.openxmlformats.org/officeDocument/2006/relationships/slide" Target="slide64.xml"/><Relationship Id="rId7" Type="http://schemas.openxmlformats.org/officeDocument/2006/relationships/image" Target="../media/image79.png"/><Relationship Id="rId2" Type="http://schemas.openxmlformats.org/officeDocument/2006/relationships/slide" Target="slide62.xml"/><Relationship Id="rId1" Type="http://schemas.openxmlformats.org/officeDocument/2006/relationships/slideLayout" Target="../slideLayouts/slideLayout5.xml"/><Relationship Id="rId6" Type="http://schemas.openxmlformats.org/officeDocument/2006/relationships/slide" Target="slide73.xml"/><Relationship Id="rId5" Type="http://schemas.openxmlformats.org/officeDocument/2006/relationships/slide" Target="slide70.xml"/><Relationship Id="rId4" Type="http://schemas.openxmlformats.org/officeDocument/2006/relationships/slide" Target="slide67.xml"/></Relationships>
</file>

<file path=ppt/slides/_rels/slide7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package" Target="../embeddings/Microsoft_Word_Document55.docx"/><Relationship Id="rId7" Type="http://schemas.openxmlformats.org/officeDocument/2006/relationships/slide" Target="slide67.xml"/><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image" Target="../media/image80.emf"/><Relationship Id="rId9" Type="http://schemas.openxmlformats.org/officeDocument/2006/relationships/slide" Target="slide73.xml"/></Relationships>
</file>

<file path=ppt/slides/_rels/slide7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package" Target="../embeddings/Microsoft_Word_Document56.docx"/><Relationship Id="rId7" Type="http://schemas.openxmlformats.org/officeDocument/2006/relationships/slide" Target="slide64.xml"/><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slide" Target="slide62.xml"/><Relationship Id="rId5" Type="http://schemas.openxmlformats.org/officeDocument/2006/relationships/image" Target="../media/image82.png"/><Relationship Id="rId10" Type="http://schemas.openxmlformats.org/officeDocument/2006/relationships/slide" Target="slide73.xml"/><Relationship Id="rId4" Type="http://schemas.openxmlformats.org/officeDocument/2006/relationships/image" Target="../media/image81.emf"/><Relationship Id="rId9" Type="http://schemas.openxmlformats.org/officeDocument/2006/relationships/slide" Target="slide70.xml"/></Relationships>
</file>

<file path=ppt/slides/_rels/slide7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package" Target="../embeddings/Microsoft_Word_Document57.docx"/><Relationship Id="rId7" Type="http://schemas.openxmlformats.org/officeDocument/2006/relationships/slide" Target="slide67.xml"/><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image" Target="../media/image83.emf"/><Relationship Id="rId9" Type="http://schemas.openxmlformats.org/officeDocument/2006/relationships/slide" Target="slide73.xml"/></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Word_Document58.docx"/><Relationship Id="rId2" Type="http://schemas.openxmlformats.org/officeDocument/2006/relationships/slideLayout" Target="../slideLayouts/slideLayout5.xml"/><Relationship Id="rId1" Type="http://schemas.openxmlformats.org/officeDocument/2006/relationships/vmlDrawing" Target="../drawings/vmlDrawing25.vml"/><Relationship Id="rId5" Type="http://schemas.openxmlformats.org/officeDocument/2006/relationships/image" Target="../media/image85.png"/><Relationship Id="rId4" Type="http://schemas.openxmlformats.org/officeDocument/2006/relationships/image" Target="../media/image84.emf"/></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Word_Document59.docx"/><Relationship Id="rId2" Type="http://schemas.openxmlformats.org/officeDocument/2006/relationships/slideLayout" Target="../slideLayouts/slideLayout5.xml"/><Relationship Id="rId1" Type="http://schemas.openxmlformats.org/officeDocument/2006/relationships/vmlDrawing" Target="../drawings/vmlDrawing26.vml"/><Relationship Id="rId4" Type="http://schemas.openxmlformats.org/officeDocument/2006/relationships/image" Target="../media/image8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package" Target="../embeddings/Microsoft_Word_Document6.docx"/><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Word_Document60.docx"/><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image" Target="../media/image90.emf"/><Relationship Id="rId5" Type="http://schemas.openxmlformats.org/officeDocument/2006/relationships/package" Target="../embeddings/Microsoft_Word_Document61.docx"/><Relationship Id="rId4" Type="http://schemas.openxmlformats.org/officeDocument/2006/relationships/image" Target="../media/image8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Word_Document62.docx"/><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image" Target="../media/image93.emf"/><Relationship Id="rId5" Type="http://schemas.openxmlformats.org/officeDocument/2006/relationships/package" Target="../embeddings/Microsoft_Word_Document63.docx"/><Relationship Id="rId4" Type="http://schemas.openxmlformats.org/officeDocument/2006/relationships/image" Target="../media/image92.emf"/></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Word_Document64.docx"/><Relationship Id="rId2" Type="http://schemas.openxmlformats.org/officeDocument/2006/relationships/slideLayout" Target="../slideLayouts/slideLayout5.xml"/><Relationship Id="rId1" Type="http://schemas.openxmlformats.org/officeDocument/2006/relationships/vmlDrawing" Target="../drawings/vmlDrawing29.vml"/><Relationship Id="rId4" Type="http://schemas.openxmlformats.org/officeDocument/2006/relationships/image" Target="../media/image94.emf"/></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5.xml"/><Relationship Id="rId1" Type="http://schemas.openxmlformats.org/officeDocument/2006/relationships/vmlDrawing" Target="../drawings/vmlDrawing30.vml"/><Relationship Id="rId5" Type="http://schemas.openxmlformats.org/officeDocument/2006/relationships/image" Target="../media/image95.emf"/><Relationship Id="rId4" Type="http://schemas.openxmlformats.org/officeDocument/2006/relationships/package" Target="../embeddings/Microsoft_Word_Document65.docx"/></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97.png"/><Relationship Id="rId1" Type="http://schemas.openxmlformats.org/officeDocument/2006/relationships/slideLayout" Target="../slideLayouts/slideLayout11.xml"/><Relationship Id="rId5" Type="http://schemas.openxmlformats.org/officeDocument/2006/relationships/slide" Target="slide91.xml"/><Relationship Id="rId4" Type="http://schemas.openxmlformats.org/officeDocument/2006/relationships/slide" Target="slide90.xml"/></Relationships>
</file>

<file path=ppt/slides/_rels/slide89.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slide" Target="slide88.xml"/><Relationship Id="rId1" Type="http://schemas.openxmlformats.org/officeDocument/2006/relationships/slideLayout" Target="../slideLayouts/slideLayout5.xml"/><Relationship Id="rId4" Type="http://schemas.openxmlformats.org/officeDocument/2006/relationships/slide" Target="slide91.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Word_Document66.docx"/><Relationship Id="rId7" Type="http://schemas.openxmlformats.org/officeDocument/2006/relationships/slide" Target="slide91.xml"/><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slide" Target="slide90.xml"/><Relationship Id="rId5" Type="http://schemas.openxmlformats.org/officeDocument/2006/relationships/slide" Target="slide88.xml"/><Relationship Id="rId4" Type="http://schemas.openxmlformats.org/officeDocument/2006/relationships/image" Target="../media/image98.emf"/></Relationships>
</file>

<file path=ppt/slides/_rels/slide91.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99.png"/><Relationship Id="rId1" Type="http://schemas.openxmlformats.org/officeDocument/2006/relationships/slideLayout" Target="../slideLayouts/slideLayout5.xml"/><Relationship Id="rId5" Type="http://schemas.openxmlformats.org/officeDocument/2006/relationships/slide" Target="slide91.xml"/><Relationship Id="rId4" Type="http://schemas.openxmlformats.org/officeDocument/2006/relationships/slide" Target="slide90.xml"/></Relationships>
</file>

<file path=ppt/slides/_rels/slide92.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slide" Target="slide88.xml"/><Relationship Id="rId1" Type="http://schemas.openxmlformats.org/officeDocument/2006/relationships/slideLayout" Target="../slideLayouts/slideLayout5.xml"/><Relationship Id="rId4" Type="http://schemas.openxmlformats.org/officeDocument/2006/relationships/slide" Target="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102.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8.xml"/></Relationships>
</file>

<file path=ppt/slides/_rels/slide95.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102.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8.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package" Target="../embeddings/Microsoft_Word_Document67.docx"/><Relationship Id="rId7"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slide" Target="slide96.xml"/><Relationship Id="rId5" Type="http://schemas.openxmlformats.org/officeDocument/2006/relationships/slide" Target="slide94.xml"/><Relationship Id="rId10" Type="http://schemas.openxmlformats.org/officeDocument/2006/relationships/slide" Target="slide102.xml"/><Relationship Id="rId4" Type="http://schemas.openxmlformats.org/officeDocument/2006/relationships/image" Target="../media/image100.emf"/><Relationship Id="rId9" Type="http://schemas.openxmlformats.org/officeDocument/2006/relationships/slide" Target="slide101.xml"/></Relationships>
</file>

<file path=ppt/slides/_rels/slide9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package" Target="../embeddings/Microsoft_Word_Document68.docx"/><Relationship Id="rId7" Type="http://schemas.openxmlformats.org/officeDocument/2006/relationships/slide" Target="slide99.xml"/><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slide" Target="slide98.xml"/><Relationship Id="rId5" Type="http://schemas.openxmlformats.org/officeDocument/2006/relationships/slide" Target="slide96.xml"/><Relationship Id="rId10" Type="http://schemas.openxmlformats.org/officeDocument/2006/relationships/slide" Target="slide94.xml"/><Relationship Id="rId4" Type="http://schemas.openxmlformats.org/officeDocument/2006/relationships/image" Target="../media/image101.emf"/><Relationship Id="rId9" Type="http://schemas.openxmlformats.org/officeDocument/2006/relationships/slide" Target="slide102.xml"/></Relationships>
</file>

<file path=ppt/slides/_rels/slide98.xml.rels><?xml version="1.0" encoding="UTF-8" standalone="yes"?>
<Relationships xmlns="http://schemas.openxmlformats.org/package/2006/relationships"><Relationship Id="rId3" Type="http://schemas.openxmlformats.org/officeDocument/2006/relationships/slide" Target="slide98.xml"/><Relationship Id="rId7" Type="http://schemas.openxmlformats.org/officeDocument/2006/relationships/slide" Target="slide94.xml"/><Relationship Id="rId2" Type="http://schemas.openxmlformats.org/officeDocument/2006/relationships/slide" Target="slide96.xml"/><Relationship Id="rId1" Type="http://schemas.openxmlformats.org/officeDocument/2006/relationships/slideLayout" Target="../slideLayouts/slideLayout1.xml"/><Relationship Id="rId6" Type="http://schemas.openxmlformats.org/officeDocument/2006/relationships/slide" Target="slide102.xml"/><Relationship Id="rId5" Type="http://schemas.openxmlformats.org/officeDocument/2006/relationships/slide" Target="slide101.xml"/><Relationship Id="rId4" Type="http://schemas.openxmlformats.org/officeDocument/2006/relationships/slide" Target="slide99.xml"/></Relationships>
</file>

<file path=ppt/slides/_rels/slide99.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103.png"/><Relationship Id="rId7"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slide" Target="slide99.xml"/><Relationship Id="rId11" Type="http://schemas.openxmlformats.org/officeDocument/2006/relationships/slide" Target="slide94.xml"/><Relationship Id="rId5" Type="http://schemas.openxmlformats.org/officeDocument/2006/relationships/slide" Target="slide98.xml"/><Relationship Id="rId10" Type="http://schemas.openxmlformats.org/officeDocument/2006/relationships/image" Target="../media/image102.emf"/><Relationship Id="rId4" Type="http://schemas.openxmlformats.org/officeDocument/2006/relationships/slide" Target="slide96.xml"/><Relationship Id="rId9" Type="http://schemas.openxmlformats.org/officeDocument/2006/relationships/package" Target="../embeddings/Microsoft_Word_Document69.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 y="155163"/>
            <a:ext cx="12071871" cy="637097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(2016-8-31)-9</a:t>
            </a:r>
            <a:r>
              <a:rPr lang="zh-CN" altLang="en-US" sz="4400" b="1" dirty="0" smtClean="0">
                <a:solidFill>
                  <a:schemeClr val="bg1"/>
                </a:solidFill>
                <a:latin typeface="+mj-ea"/>
                <a:ea typeface="+mj-ea"/>
              </a:rPr>
              <a:t>班</a:t>
            </a:r>
            <a:endParaRPr lang="en-US" altLang="zh-CN" sz="44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55-57</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2.PJY, HF, LXJ, JSY, OYX, ZJL, ZC, GWD, WZC, FCS </a:t>
            </a:r>
            <a:r>
              <a:rPr lang="zh-CN" altLang="en-US" sz="4000" b="1" dirty="0" smtClean="0">
                <a:solidFill>
                  <a:srgbClr val="FFFF00"/>
                </a:solidFill>
                <a:latin typeface="+mj-ea"/>
                <a:ea typeface="+mj-ea"/>
              </a:rPr>
              <a:t>务必完成加练 </a:t>
            </a:r>
            <a:r>
              <a:rPr lang="en-US" altLang="zh-CN" sz="4000" b="1" dirty="0" smtClean="0">
                <a:solidFill>
                  <a:srgbClr val="FFFF00"/>
                </a:solidFill>
                <a:latin typeface="+mj-ea"/>
                <a:ea typeface="+mj-ea"/>
              </a:rPr>
              <a:t>24-26</a:t>
            </a:r>
            <a:r>
              <a:rPr lang="zh-CN" altLang="en-US" sz="4000" b="1" dirty="0" smtClean="0">
                <a:solidFill>
                  <a:srgbClr val="FFFF00"/>
                </a:solidFill>
                <a:latin typeface="+mj-ea"/>
                <a:ea typeface="+mj-ea"/>
              </a:rPr>
              <a:t>页；</a:t>
            </a:r>
            <a:endParaRPr lang="en-US" altLang="zh-CN" sz="4000" b="1" dirty="0" smtClean="0">
              <a:solidFill>
                <a:srgbClr val="FFFF00"/>
              </a:solidFill>
              <a:latin typeface="+mj-ea"/>
              <a:ea typeface="+mj-ea"/>
            </a:endParaRPr>
          </a:p>
          <a:p>
            <a:pPr>
              <a:lnSpc>
                <a:spcPct val="150000"/>
              </a:lnSpc>
              <a:defRPr/>
            </a:pPr>
            <a:r>
              <a:rPr lang="en-US" altLang="zh-CN" sz="3600" b="1" dirty="0">
                <a:solidFill>
                  <a:schemeClr val="bg1"/>
                </a:solidFill>
                <a:latin typeface="+mj-ea"/>
              </a:rPr>
              <a:t>3.</a:t>
            </a:r>
            <a:r>
              <a:rPr lang="zh-CN" altLang="en-US" sz="3600" b="1" dirty="0">
                <a:solidFill>
                  <a:schemeClr val="bg1"/>
                </a:solidFill>
                <a:latin typeface="+mj-ea"/>
              </a:rPr>
              <a:t>下午考理综合卷考，化学务必保证</a:t>
            </a:r>
            <a:r>
              <a:rPr lang="en-US" altLang="zh-CN" sz="3600" b="1" dirty="0">
                <a:solidFill>
                  <a:schemeClr val="bg1"/>
                </a:solidFill>
                <a:latin typeface="+mj-ea"/>
              </a:rPr>
              <a:t>50</a:t>
            </a:r>
            <a:r>
              <a:rPr lang="zh-CN" altLang="en-US" sz="3600" b="1" dirty="0">
                <a:solidFill>
                  <a:schemeClr val="bg1"/>
                </a:solidFill>
                <a:latin typeface="+mj-ea"/>
              </a:rPr>
              <a:t>分钟，每道大题平均</a:t>
            </a:r>
            <a:r>
              <a:rPr lang="en-US" altLang="zh-CN" sz="3600" b="1" dirty="0">
                <a:solidFill>
                  <a:schemeClr val="bg1"/>
                </a:solidFill>
                <a:latin typeface="+mj-ea"/>
              </a:rPr>
              <a:t>10</a:t>
            </a:r>
            <a:r>
              <a:rPr lang="zh-CN" altLang="en-US" sz="3600" b="1" dirty="0">
                <a:solidFill>
                  <a:schemeClr val="bg1"/>
                </a:solidFill>
                <a:latin typeface="+mj-ea"/>
              </a:rPr>
              <a:t>分钟，扫描改卷，全年级统分排名，要认真对待；晚上核对反思 理综化学卷答案及“综合训练一二三”答案；</a:t>
            </a:r>
            <a:endParaRPr lang="en-US" altLang="zh-CN" sz="3200" b="1" dirty="0">
              <a:solidFill>
                <a:srgbClr val="FFFF00"/>
              </a:solidFill>
              <a:latin typeface="+mj-ea"/>
            </a:endParaRPr>
          </a:p>
        </p:txBody>
      </p:sp>
    </p:spTree>
    <p:extLst>
      <p:ext uri="{BB962C8B-B14F-4D97-AF65-F5344CB8AC3E}">
        <p14:creationId xmlns:p14="http://schemas.microsoft.com/office/powerpoint/2010/main" val="2602608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686" y="226908"/>
            <a:ext cx="11388152"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依据</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单质的性质，思考回答下列问题：</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铝的化学性质活泼，为什么日常生活中广泛使用的铝制品通常具有较强的抗腐蚀性能？</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铝在常温下迅速被氧气氧化，形成一层致密的氧化膜，保护铝不再被氧化，因而铝制品通常具有较强的抗腐蚀性能。</a:t>
            </a:r>
            <a:endParaRPr lang="zh-CN" altLang="zh-CN" sz="1050" b="1"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06574" y="4576356"/>
            <a:ext cx="11521280" cy="1502976"/>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但</a:t>
            </a:r>
            <a:r>
              <a:rPr lang="zh-CN" altLang="zh-CN" sz="2800" b="1" kern="100" dirty="0" smtClean="0">
                <a:solidFill>
                  <a:srgbClr val="0000FF"/>
                </a:solidFill>
                <a:latin typeface="Times New Roman"/>
                <a:ea typeface="华文细黑"/>
                <a:cs typeface="Times New Roman"/>
              </a:rPr>
              <a:t>铝制品</a:t>
            </a:r>
            <a:r>
              <a:rPr lang="zh-CN" altLang="en-US" sz="2800" b="1" kern="100" dirty="0" smtClean="0">
                <a:solidFill>
                  <a:srgbClr val="0000FF"/>
                </a:solidFill>
                <a:latin typeface="Times New Roman"/>
                <a:ea typeface="华文细黑"/>
                <a:cs typeface="Times New Roman"/>
              </a:rPr>
              <a:t>表面的氧化膜为</a:t>
            </a:r>
            <a:r>
              <a:rPr lang="en-US" altLang="zh-CN" sz="2800" b="1" kern="100" dirty="0" smtClean="0">
                <a:solidFill>
                  <a:srgbClr val="0000FF"/>
                </a:solidFill>
                <a:latin typeface="Times New Roman"/>
                <a:ea typeface="华文细黑"/>
                <a:cs typeface="Times New Roman"/>
              </a:rPr>
              <a:t>Al</a:t>
            </a:r>
            <a:r>
              <a:rPr lang="en-US" altLang="zh-CN" sz="2800" b="1" kern="100" baseline="-25000" dirty="0" smtClean="0">
                <a:solidFill>
                  <a:srgbClr val="0000FF"/>
                </a:solidFill>
                <a:latin typeface="Times New Roman"/>
                <a:ea typeface="华文细黑"/>
                <a:cs typeface="Times New Roman"/>
              </a:rPr>
              <a:t>2</a:t>
            </a:r>
            <a:r>
              <a:rPr lang="en-US" altLang="zh-CN" sz="2800" b="1" kern="100" dirty="0" smtClean="0">
                <a:solidFill>
                  <a:srgbClr val="0000FF"/>
                </a:solidFill>
                <a:latin typeface="Times New Roman"/>
                <a:ea typeface="华文细黑"/>
                <a:cs typeface="Times New Roman"/>
              </a:rPr>
              <a:t>O</a:t>
            </a:r>
            <a:r>
              <a:rPr lang="en-US" altLang="zh-CN" sz="2800" b="1" kern="100" baseline="-25000" dirty="0" smtClean="0">
                <a:solidFill>
                  <a:srgbClr val="0000FF"/>
                </a:solidFill>
                <a:latin typeface="Times New Roman"/>
                <a:ea typeface="华文细黑"/>
                <a:cs typeface="Times New Roman"/>
              </a:rPr>
              <a:t>3</a:t>
            </a:r>
            <a:r>
              <a:rPr lang="zh-CN" altLang="en-US" sz="2800" b="1" kern="100" dirty="0" smtClean="0">
                <a:solidFill>
                  <a:srgbClr val="0000FF"/>
                </a:solidFill>
                <a:latin typeface="Times New Roman"/>
                <a:ea typeface="华文细黑"/>
                <a:cs typeface="Times New Roman"/>
              </a:rPr>
              <a:t>，能与酸碱反应，因此铝制品</a:t>
            </a:r>
            <a:r>
              <a:rPr lang="zh-CN" altLang="en-US" sz="2800" b="1" kern="100" dirty="0" smtClean="0">
                <a:solidFill>
                  <a:srgbClr val="FF0000"/>
                </a:solidFill>
                <a:latin typeface="Times New Roman"/>
                <a:ea typeface="华文细黑"/>
                <a:cs typeface="Times New Roman"/>
              </a:rPr>
              <a:t>不能长时间存放酸碱</a:t>
            </a:r>
            <a:r>
              <a:rPr lang="zh-CN" altLang="en-US" sz="2800" b="1" kern="100" dirty="0" smtClean="0">
                <a:solidFill>
                  <a:srgbClr val="0000FF"/>
                </a:solidFill>
                <a:latin typeface="Times New Roman"/>
                <a:ea typeface="华文细黑"/>
                <a:cs typeface="Times New Roman"/>
              </a:rPr>
              <a:t>。</a:t>
            </a:r>
            <a:endParaRPr lang="zh-CN" altLang="zh-CN" sz="1050" b="1" kern="100" dirty="0">
              <a:solidFill>
                <a:srgbClr val="0000FF"/>
              </a:solidFill>
              <a:latin typeface="宋体"/>
              <a:cs typeface="Courier New"/>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blinds(horizontal)">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194629" y="689361"/>
            <a:ext cx="11733225" cy="552969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为强酸弱碱盐，</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水解使溶液显酸性，离子方程式应为</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段，加入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反应正向进行，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的浓度减小，错误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项，</a:t>
            </a:r>
            <a:r>
              <a:rPr lang="en-US" altLang="zh-CN" sz="2800" kern="100" spc="-100" dirty="0">
                <a:solidFill>
                  <a:prstClr val="black"/>
                </a:solidFill>
                <a:latin typeface="Times New Roman"/>
                <a:ea typeface="华文细黑"/>
                <a:cs typeface="Courier New"/>
              </a:rPr>
              <a:t>b</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段，</a:t>
            </a:r>
            <a:r>
              <a:rPr lang="en-US" altLang="zh-CN" sz="2800" kern="100" spc="-100" dirty="0">
                <a:solidFill>
                  <a:prstClr val="black"/>
                </a:solidFill>
                <a:latin typeface="Times New Roman"/>
                <a:ea typeface="华文细黑"/>
                <a:cs typeface="Courier New"/>
              </a:rPr>
              <a:t>pH</a:t>
            </a:r>
            <a:r>
              <a:rPr lang="zh-CN" altLang="zh-CN" sz="2800" kern="100" spc="-100" dirty="0">
                <a:solidFill>
                  <a:prstClr val="black"/>
                </a:solidFill>
                <a:latin typeface="Times New Roman"/>
                <a:ea typeface="华文细黑"/>
                <a:cs typeface="Times New Roman"/>
              </a:rPr>
              <a:t>变化不明显，说明</a:t>
            </a:r>
            <a:r>
              <a:rPr lang="en-US" altLang="zh-CN" sz="2800" kern="100" spc="-100" dirty="0">
                <a:solidFill>
                  <a:prstClr val="black"/>
                </a:solidFill>
                <a:latin typeface="Times New Roman"/>
                <a:ea typeface="华文细黑"/>
                <a:cs typeface="Courier New"/>
              </a:rPr>
              <a:t>OH</a:t>
            </a:r>
            <a:r>
              <a:rPr lang="zh-CN" altLang="zh-CN" sz="2800" kern="100" spc="-100" baseline="30000" dirty="0">
                <a:solidFill>
                  <a:prstClr val="black"/>
                </a:solidFill>
                <a:latin typeface="Times New Roman"/>
                <a:ea typeface="华文细黑"/>
                <a:cs typeface="Times New Roman"/>
              </a:rPr>
              <a:t>－</a:t>
            </a:r>
            <a:r>
              <a:rPr lang="zh-CN" altLang="zh-CN" sz="2800" kern="100" spc="-100" dirty="0">
                <a:solidFill>
                  <a:prstClr val="black"/>
                </a:solidFill>
                <a:latin typeface="Times New Roman"/>
                <a:ea typeface="华文细黑"/>
                <a:cs typeface="Times New Roman"/>
              </a:rPr>
              <a:t>主要用于生成</a:t>
            </a:r>
            <a:r>
              <a:rPr lang="en-US" altLang="zh-CN" sz="2800" kern="100" spc="-100" dirty="0">
                <a:solidFill>
                  <a:prstClr val="black"/>
                </a:solidFill>
                <a:latin typeface="Times New Roman"/>
                <a:ea typeface="华文细黑"/>
                <a:cs typeface="Courier New"/>
              </a:rPr>
              <a:t>Al(OH)</a:t>
            </a:r>
            <a:r>
              <a:rPr lang="en-US" altLang="zh-CN" sz="2800" kern="100" spc="-100" baseline="-25000" dirty="0">
                <a:solidFill>
                  <a:prstClr val="black"/>
                </a:solidFill>
                <a:latin typeface="Times New Roman"/>
                <a:ea typeface="华文细黑"/>
                <a:cs typeface="Courier New"/>
              </a:rPr>
              <a:t>3</a:t>
            </a:r>
            <a:r>
              <a:rPr lang="zh-CN" altLang="zh-CN" sz="2800" kern="100" spc="-100" dirty="0">
                <a:solidFill>
                  <a:prstClr val="black"/>
                </a:solidFill>
                <a:latin typeface="Times New Roman"/>
                <a:ea typeface="华文细黑"/>
                <a:cs typeface="Times New Roman"/>
              </a:rPr>
              <a:t>沉淀，正确；</a:t>
            </a:r>
            <a:endParaRPr lang="zh-CN" altLang="zh-CN" sz="2800" kern="100" spc="-100" dirty="0">
              <a:solidFill>
                <a:prstClr val="black"/>
              </a:solidFill>
              <a:latin typeface="宋体"/>
              <a:cs typeface="Courier New"/>
            </a:endParaRPr>
          </a:p>
          <a:p>
            <a:pPr lvl="0">
              <a:lnSpc>
                <a:spcPts val="55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过程中，</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变化较大，说明发生了反应：</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NaOH</a:t>
            </a:r>
            <a:endParaRPr lang="en-US" altLang="zh-CN" sz="2800" kern="100" dirty="0" smtClean="0">
              <a:solidFill>
                <a:prstClr val="black"/>
              </a:solidFill>
              <a:latin typeface="Times New Roman"/>
              <a:ea typeface="华文细黑"/>
              <a:cs typeface="Courier New"/>
            </a:endParaRPr>
          </a:p>
          <a:p>
            <a:pPr lvl="0">
              <a:lnSpc>
                <a:spcPts val="5500"/>
              </a:lnSpc>
            </a:pPr>
            <a:r>
              <a:rPr lang="en-US" altLang="zh-CN" sz="2800" kern="100" spc="-80" dirty="0" smtClean="0">
                <a:solidFill>
                  <a:prstClr val="black"/>
                </a:solidFill>
                <a:latin typeface="Times New Roman"/>
                <a:ea typeface="华文细黑"/>
                <a:cs typeface="Courier New"/>
              </a:rPr>
              <a:t>==</a:t>
            </a: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，所以</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点以后</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开始溶解，错误。</a:t>
            </a:r>
            <a:endParaRPr lang="zh-CN" altLang="zh-CN" sz="2800" kern="100" dirty="0">
              <a:solidFill>
                <a:prstClr val="black"/>
              </a:solidFill>
              <a:latin typeface="宋体"/>
              <a:cs typeface="Courier New"/>
            </a:endParaRPr>
          </a:p>
          <a:p>
            <a:pPr lvl="0" algn="just">
              <a:lnSpc>
                <a:spcPts val="5500"/>
              </a:lnSpc>
            </a:pPr>
            <a:r>
              <a:rPr lang="zh-CN" altLang="zh-CN" sz="2800" b="1" kern="100" dirty="0">
                <a:solidFill>
                  <a:srgbClr val="0000FF"/>
                </a:solidFill>
                <a:latin typeface="Times New Roman"/>
                <a:cs typeface="Times New Roman"/>
              </a:rPr>
              <a:t>答案　</a:t>
            </a:r>
            <a:r>
              <a:rPr lang="en-US" altLang="zh-CN" sz="2800" kern="100" dirty="0" smtClean="0">
                <a:solidFill>
                  <a:srgbClr val="F79646">
                    <a:lumMod val="75000"/>
                  </a:srgbClr>
                </a:solidFill>
                <a:latin typeface="Times New Roman"/>
                <a:ea typeface="华文细黑"/>
                <a:cs typeface="Courier New"/>
              </a:rPr>
              <a:t>C</a:t>
            </a:r>
            <a:endParaRPr lang="zh-CN" altLang="zh-CN" sz="2800" kern="100" dirty="0">
              <a:solidFill>
                <a:srgbClr val="F79646">
                  <a:lumMod val="75000"/>
                </a:srgbClr>
              </a:solidFill>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370737041"/>
              </p:ext>
            </p:extLst>
          </p:nvPr>
        </p:nvGraphicFramePr>
        <p:xfrm>
          <a:off x="3310023" y="1473423"/>
          <a:ext cx="695325" cy="657225"/>
        </p:xfrm>
        <a:graphic>
          <a:graphicData uri="http://schemas.openxmlformats.org/presentationml/2006/ole">
            <mc:AlternateContent xmlns:mc="http://schemas.openxmlformats.org/markup-compatibility/2006">
              <mc:Choice xmlns:v="urn:schemas-microsoft-com:vml" Requires="v">
                <p:oleObj spid="_x0000_s54793" name="文档" r:id="rId3" imgW="702412" imgH="657024" progId="Word.Document.12">
                  <p:embed/>
                </p:oleObj>
              </mc:Choice>
              <mc:Fallback>
                <p:oleObj name="文档" r:id="rId3" imgW="702412" imgH="657024" progId="Word.Document.12">
                  <p:embed/>
                  <p:pic>
                    <p:nvPicPr>
                      <p:cNvPr id="0" name=""/>
                      <p:cNvPicPr/>
                      <p:nvPr/>
                    </p:nvPicPr>
                    <p:blipFill>
                      <a:blip r:embed="rId4"/>
                      <a:stretch>
                        <a:fillRect/>
                      </a:stretch>
                    </p:blipFill>
                    <p:spPr>
                      <a:xfrm>
                        <a:off x="3310023" y="1473423"/>
                        <a:ext cx="695325" cy="6572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70152376"/>
              </p:ext>
            </p:extLst>
          </p:nvPr>
        </p:nvGraphicFramePr>
        <p:xfrm>
          <a:off x="8225617" y="2110808"/>
          <a:ext cx="695325" cy="657225"/>
        </p:xfrm>
        <a:graphic>
          <a:graphicData uri="http://schemas.openxmlformats.org/presentationml/2006/ole">
            <mc:AlternateContent xmlns:mc="http://schemas.openxmlformats.org/markup-compatibility/2006">
              <mc:Choice xmlns:v="urn:schemas-microsoft-com:vml" Requires="v">
                <p:oleObj spid="_x0000_s54794" name="文档" r:id="rId5" imgW="702412" imgH="657024" progId="Word.Document.12">
                  <p:embed/>
                </p:oleObj>
              </mc:Choice>
              <mc:Fallback>
                <p:oleObj name="文档" r:id="rId5" imgW="702412" imgH="657024" progId="Word.Document.12">
                  <p:embed/>
                  <p:pic>
                    <p:nvPicPr>
                      <p:cNvPr id="0" name=""/>
                      <p:cNvPicPr/>
                      <p:nvPr/>
                    </p:nvPicPr>
                    <p:blipFill>
                      <a:blip r:embed="rId4"/>
                      <a:stretch>
                        <a:fillRect/>
                      </a:stretch>
                    </p:blipFill>
                    <p:spPr>
                      <a:xfrm>
                        <a:off x="8225617" y="2110808"/>
                        <a:ext cx="695325" cy="657225"/>
                      </a:xfrm>
                      <a:prstGeom prst="rect">
                        <a:avLst/>
                      </a:prstGeom>
                    </p:spPr>
                  </p:pic>
                </p:oleObj>
              </mc:Fallback>
            </mc:AlternateContent>
          </a:graphicData>
        </a:graphic>
      </p:graphicFrame>
      <p:sp>
        <p:nvSpPr>
          <p:cNvPr id="15"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750"/>
                                        <p:tgtEl>
                                          <p:spTgt spid="12"/>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linds(horizontal)">
                                      <p:cBhvr>
                                        <p:cTn id="21" dur="750"/>
                                        <p:tgtEl>
                                          <p:spTgt spid="10">
                                            <p:txEl>
                                              <p:pRg st="2" end="2"/>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750"/>
                                        <p:tgtEl>
                                          <p:spTgt spid="1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blinds(horizontal)">
                                      <p:cBhvr>
                                        <p:cTn id="28" dur="750"/>
                                        <p:tgtEl>
                                          <p:spTgt spid="10">
                                            <p:txEl>
                                              <p:pRg st="4" end="4"/>
                                            </p:txEl>
                                          </p:spTgt>
                                        </p:tgtEl>
                                      </p:cBhvr>
                                    </p:animEffect>
                                  </p:childTnLst>
                                </p:cTn>
                              </p:par>
                            </p:childTnLst>
                          </p:cTn>
                        </p:par>
                        <p:par>
                          <p:cTn id="29" fill="hold">
                            <p:stCondLst>
                              <p:cond delay="3000"/>
                            </p:stCondLst>
                            <p:childTnLst>
                              <p:par>
                                <p:cTn id="30" presetID="3" presetClass="entr" presetSubtype="10" fill="hold"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linds(horizontal)">
                                      <p:cBhvr>
                                        <p:cTn id="32" dur="7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5516" y="752566"/>
            <a:ext cx="11074344" cy="6627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5.</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7(3)]</a:t>
            </a:r>
            <a:r>
              <a:rPr lang="zh-CN" altLang="zh-CN" sz="2800" kern="100" dirty="0">
                <a:latin typeface="Times New Roman"/>
                <a:ea typeface="华文细黑"/>
                <a:cs typeface="Times New Roman"/>
              </a:rPr>
              <a:t>已知：</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334268767"/>
              </p:ext>
            </p:extLst>
          </p:nvPr>
        </p:nvGraphicFramePr>
        <p:xfrm>
          <a:off x="540653" y="1595545"/>
          <a:ext cx="11027161" cy="1920240"/>
        </p:xfrm>
        <a:graphic>
          <a:graphicData uri="http://schemas.openxmlformats.org/drawingml/2006/table">
            <a:tbl>
              <a:tblPr/>
              <a:tblGrid>
                <a:gridCol w="1552013"/>
                <a:gridCol w="2368787"/>
                <a:gridCol w="2368787"/>
                <a:gridCol w="2368787"/>
                <a:gridCol w="2368787"/>
              </a:tblGrid>
              <a:tr h="630472">
                <a:tc>
                  <a:txBody>
                    <a:bodyPr/>
                    <a:lstStyle/>
                    <a:p>
                      <a:pPr algn="ctr">
                        <a:lnSpc>
                          <a:spcPct val="150000"/>
                        </a:lnSpc>
                        <a:spcAft>
                          <a:spcPts val="0"/>
                        </a:spcAft>
                      </a:pPr>
                      <a:r>
                        <a:rPr lang="zh-CN" sz="2800" kern="100" dirty="0">
                          <a:effectLst/>
                          <a:latin typeface="Times New Roman"/>
                          <a:ea typeface="华文细黑"/>
                          <a:cs typeface="Times New Roman"/>
                        </a:rPr>
                        <a:t>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MgO</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664">
                <a:tc>
                  <a:txBody>
                    <a:bodyPr/>
                    <a:lstStyle/>
                    <a:p>
                      <a:pPr algn="ctr">
                        <a:lnSpc>
                          <a:spcPct val="150000"/>
                        </a:lnSpc>
                        <a:spcAft>
                          <a:spcPts val="0"/>
                        </a:spcAft>
                      </a:pPr>
                      <a:r>
                        <a:rPr lang="zh-CN" sz="2800" kern="100">
                          <a:effectLst/>
                          <a:latin typeface="Times New Roman"/>
                          <a:ea typeface="华文细黑"/>
                          <a:cs typeface="Times New Roman"/>
                        </a:rPr>
                        <a:t>类型</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共</a:t>
                      </a:r>
                      <a:r>
                        <a:rPr lang="zh-CN" sz="2800" kern="100" dirty="0" smtClean="0">
                          <a:effectLst/>
                          <a:latin typeface="Times New Roman"/>
                          <a:ea typeface="华文细黑"/>
                          <a:cs typeface="Times New Roman"/>
                        </a:rPr>
                        <a:t>价化合物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1855">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2 800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2 050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714</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191</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262558" y="355870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工业制镁时，电解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而不电解</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的原因是</a:t>
            </a:r>
            <a:r>
              <a:rPr lang="en-US" altLang="zh-CN" sz="2800" kern="100" dirty="0" smtClean="0">
                <a:latin typeface="Times New Roman"/>
                <a:ea typeface="华文细黑"/>
                <a:cs typeface="Courier New"/>
              </a:rPr>
              <a:t>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；制</a:t>
            </a:r>
            <a:r>
              <a:rPr lang="zh-CN" altLang="zh-CN" sz="2800" kern="100" dirty="0">
                <a:latin typeface="Times New Roman"/>
                <a:ea typeface="华文细黑"/>
                <a:cs typeface="Times New Roman"/>
              </a:rPr>
              <a:t>铝时，电解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而不电解</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8" name="矩形 7"/>
          <p:cNvSpPr/>
          <p:nvPr/>
        </p:nvSpPr>
        <p:spPr>
          <a:xfrm>
            <a:off x="291133" y="3522594"/>
            <a:ext cx="11409907"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a:t>
            </a:r>
            <a:r>
              <a:rPr lang="en-US" altLang="zh-CN" sz="2800" kern="100" dirty="0" err="1" smtClean="0">
                <a:solidFill>
                  <a:schemeClr val="accent6">
                    <a:lumMod val="75000"/>
                  </a:schemeClr>
                </a:solidFill>
                <a:latin typeface="Times New Roman"/>
                <a:ea typeface="华文细黑"/>
              </a:rPr>
              <a:t>MgO</a:t>
            </a:r>
            <a:r>
              <a:rPr lang="zh-CN" altLang="zh-CN" sz="2800" kern="100" dirty="0">
                <a:solidFill>
                  <a:schemeClr val="accent6">
                    <a:lumMod val="75000"/>
                  </a:schemeClr>
                </a:solidFill>
                <a:latin typeface="Times New Roman"/>
                <a:ea typeface="华文细黑"/>
                <a:cs typeface="Times New Roman"/>
              </a:rPr>
              <a:t>的熔点高，熔融时耗费更多资源，增加生产成本</a:t>
            </a:r>
            <a:endParaRPr lang="zh-CN" altLang="en-US" sz="2800" dirty="0">
              <a:solidFill>
                <a:schemeClr val="accent6">
                  <a:lumMod val="75000"/>
                </a:schemeClr>
              </a:solidFill>
            </a:endParaRPr>
          </a:p>
        </p:txBody>
      </p:sp>
      <p:sp>
        <p:nvSpPr>
          <p:cNvPr id="11" name="矩形 10"/>
          <p:cNvSpPr/>
          <p:nvPr/>
        </p:nvSpPr>
        <p:spPr>
          <a:xfrm>
            <a:off x="710194" y="4915015"/>
            <a:ext cx="5670142" cy="523220"/>
          </a:xfrm>
          <a:prstGeom prst="rect">
            <a:avLst/>
          </a:prstGeom>
        </p:spPr>
        <p:txBody>
          <a:bodyPr wrap="none">
            <a:spAutoFit/>
          </a:bodyPr>
          <a:lstStyle/>
          <a:p>
            <a:pPr lvl="0"/>
            <a:r>
              <a:rPr lang="en-US" altLang="zh-CN" sz="2800" kern="100" dirty="0" smtClean="0">
                <a:solidFill>
                  <a:schemeClr val="accent6">
                    <a:lumMod val="75000"/>
                  </a:schemeClr>
                </a:solidFill>
                <a:latin typeface="Times New Roman"/>
                <a:ea typeface="华文细黑"/>
              </a:rPr>
              <a:t>AlCl</a:t>
            </a:r>
            <a:r>
              <a:rPr lang="en-US" altLang="zh-CN" sz="2800" kern="100" baseline="-25000" dirty="0" smtClean="0">
                <a:solidFill>
                  <a:schemeClr val="accent6">
                    <a:lumMod val="75000"/>
                  </a:schemeClr>
                </a:solidFill>
                <a:latin typeface="Times New Roman"/>
                <a:ea typeface="华文细黑"/>
              </a:rPr>
              <a:t>3</a:t>
            </a:r>
            <a:r>
              <a:rPr lang="zh-CN" altLang="zh-CN" sz="2800" kern="100" dirty="0" smtClean="0">
                <a:solidFill>
                  <a:schemeClr val="accent6">
                    <a:lumMod val="75000"/>
                  </a:schemeClr>
                </a:solidFill>
                <a:latin typeface="Times New Roman"/>
                <a:ea typeface="华文细黑"/>
                <a:cs typeface="Times New Roman"/>
              </a:rPr>
              <a:t>是共价化合物，熔融态</a:t>
            </a:r>
            <a:r>
              <a:rPr lang="zh-CN" altLang="zh-CN" sz="2800" kern="100" dirty="0">
                <a:solidFill>
                  <a:srgbClr val="F79646">
                    <a:lumMod val="75000"/>
                  </a:srgbClr>
                </a:solidFill>
                <a:latin typeface="Times New Roman"/>
                <a:ea typeface="华文细黑"/>
              </a:rPr>
              <a:t>难</a:t>
            </a:r>
            <a:r>
              <a:rPr lang="zh-CN" altLang="zh-CN" sz="2800" kern="100" dirty="0" smtClean="0">
                <a:solidFill>
                  <a:srgbClr val="F79646">
                    <a:lumMod val="75000"/>
                  </a:srgbClr>
                </a:solidFill>
                <a:latin typeface="Times New Roman"/>
                <a:ea typeface="华文细黑"/>
              </a:rPr>
              <a:t>导电</a:t>
            </a:r>
            <a:endParaRPr lang="zh-CN" altLang="en-US" sz="2800" kern="100" dirty="0">
              <a:solidFill>
                <a:srgbClr val="F79646">
                  <a:lumMod val="75000"/>
                </a:srgbClr>
              </a:solidFill>
              <a:latin typeface="Times New Roman"/>
              <a:ea typeface="华文细黑"/>
            </a:endParaRPr>
          </a:p>
        </p:txBody>
      </p:sp>
      <p:sp>
        <p:nvSpPr>
          <p:cNvPr id="30"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1"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2"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3"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4"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18" y="640532"/>
            <a:ext cx="1180503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6.(2014·</a:t>
            </a:r>
            <a:r>
              <a:rPr lang="zh-CN" altLang="zh-CN" sz="2800" kern="100" dirty="0">
                <a:latin typeface="Times New Roman"/>
                <a:ea typeface="华文细黑" pitchFamily="2" charset="-122"/>
                <a:cs typeface="Times New Roman"/>
              </a:rPr>
              <a:t>江苏，</a:t>
            </a:r>
            <a:r>
              <a:rPr lang="en-US" altLang="zh-CN" sz="2800" kern="100" dirty="0">
                <a:latin typeface="Times New Roman"/>
                <a:ea typeface="华文细黑" pitchFamily="2" charset="-122"/>
                <a:cs typeface="Courier New"/>
              </a:rPr>
              <a:t>16)</a:t>
            </a:r>
            <a:r>
              <a:rPr lang="zh-CN" altLang="zh-CN" sz="2800" kern="100" dirty="0">
                <a:latin typeface="Times New Roman"/>
                <a:ea typeface="华文细黑" pitchFamily="2" charset="-122"/>
                <a:cs typeface="Times New Roman"/>
              </a:rPr>
              <a:t>烟气脱硫能有效减少二氧化硫的排放。实验室用粉煤灰</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主要含</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等</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制备碱式硫酸铝</a:t>
            </a:r>
            <a:r>
              <a:rPr lang="en-US" altLang="zh-CN" sz="2800" kern="100" dirty="0">
                <a:latin typeface="IPAPANNEW"/>
                <a:ea typeface="华文细黑" pitchFamily="2" charset="-122"/>
                <a:cs typeface="Times New Roman"/>
              </a:rPr>
              <a:t>[Al</a:t>
            </a:r>
            <a:r>
              <a:rPr lang="en-US" altLang="zh-CN" sz="2800" kern="100" baseline="-25000" dirty="0">
                <a:latin typeface="IPAPANNEW"/>
                <a:ea typeface="华文细黑" pitchFamily="2" charset="-122"/>
                <a:cs typeface="Times New Roman"/>
              </a:rPr>
              <a:t>2</a:t>
            </a:r>
            <a:r>
              <a:rPr lang="en-US" altLang="zh-CN" sz="2800" kern="100" dirty="0">
                <a:latin typeface="IPAPANNEW"/>
                <a:ea typeface="华文细黑" pitchFamily="2" charset="-122"/>
                <a:cs typeface="Times New Roman"/>
              </a:rPr>
              <a:t>(SO</a:t>
            </a:r>
            <a:r>
              <a:rPr lang="en-US" altLang="zh-CN" sz="2800" kern="100" baseline="-25000" dirty="0">
                <a:latin typeface="IPAPANNEW"/>
                <a:ea typeface="华文细黑" pitchFamily="2" charset="-122"/>
                <a:cs typeface="Times New Roman"/>
              </a:rPr>
              <a:t>4</a:t>
            </a:r>
            <a:r>
              <a:rPr lang="en-US" altLang="zh-CN" sz="2800" kern="100" dirty="0">
                <a:latin typeface="IPAPANNEW"/>
                <a:ea typeface="华文细黑" pitchFamily="2" charset="-122"/>
                <a:cs typeface="Times New Roman"/>
              </a:rPr>
              <a:t>)</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(OH)</a:t>
            </a:r>
            <a:r>
              <a:rPr lang="en-US" altLang="zh-CN" sz="2800" kern="100" baseline="-25000" dirty="0">
                <a:latin typeface="Times New Roman" pitchFamily="18" charset="0"/>
                <a:ea typeface="Times New Roman" pitchFamily="18" charset="0"/>
                <a:cs typeface="Times New Roman" pitchFamily="18" charset="0"/>
              </a:rPr>
              <a:t>6</a:t>
            </a:r>
            <a:r>
              <a:rPr lang="zh-CN" altLang="zh-CN" sz="2800" kern="100" baseline="-25000" dirty="0">
                <a:latin typeface="Times New Roman" pitchFamily="18" charset="0"/>
                <a:ea typeface="华文细黑" pitchFamily="2" charset="-122"/>
                <a:cs typeface="Times New Roman" pitchFamily="18" charset="0"/>
              </a:rPr>
              <a:t>－</a:t>
            </a:r>
            <a:r>
              <a:rPr lang="en-US" altLang="zh-CN" sz="2800" kern="100" baseline="-25000" dirty="0">
                <a:latin typeface="Times New Roman" pitchFamily="18" charset="0"/>
                <a:ea typeface="Times New Roman" pitchFamily="18" charset="0"/>
                <a:cs typeface="Times New Roman" pitchFamily="18" charset="0"/>
              </a:rPr>
              <a:t>2</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a:t>
            </a:r>
            <a:r>
              <a:rPr lang="zh-CN" altLang="zh-CN" sz="2800" kern="100" dirty="0">
                <a:latin typeface="Times New Roman"/>
                <a:ea typeface="华文细黑" pitchFamily="2" charset="-122"/>
                <a:cs typeface="Times New Roman"/>
              </a:rPr>
              <a:t>溶液，并用于烟气脱硫研究。</a:t>
            </a:r>
            <a:endParaRPr lang="zh-CN" altLang="zh-CN" sz="2800" kern="100" dirty="0">
              <a:effectLst/>
              <a:latin typeface="宋体"/>
              <a:ea typeface="华文细黑" pitchFamily="2" charset="-122"/>
              <a:cs typeface="Courier New"/>
            </a:endParaRPr>
          </a:p>
        </p:txBody>
      </p:sp>
      <p:pic>
        <p:nvPicPr>
          <p:cNvPr id="82946" name="Picture 2" descr="去年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2106633"/>
            <a:ext cx="7748474" cy="17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1351" y="3899942"/>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(1)</a:t>
            </a:r>
            <a:r>
              <a:rPr lang="zh-CN" altLang="zh-CN" sz="2800" kern="100" dirty="0">
                <a:latin typeface="Times New Roman"/>
                <a:ea typeface="华文细黑" pitchFamily="2" charset="-122"/>
                <a:cs typeface="Times New Roman"/>
              </a:rPr>
              <a:t>酸浸时反应的化学方程式为</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Ⅰ</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a:t>
            </a:r>
            <a:r>
              <a:rPr lang="zh-CN" altLang="zh-CN" sz="2800" kern="100" dirty="0" smtClean="0">
                <a:latin typeface="Times New Roman"/>
                <a:ea typeface="华文细黑" pitchFamily="2" charset="-122"/>
                <a:cs typeface="Times New Roman"/>
              </a:rPr>
              <a:t>填</a:t>
            </a:r>
            <a:r>
              <a:rPr lang="zh-CN" altLang="zh-CN" sz="2800" kern="100" dirty="0">
                <a:latin typeface="Times New Roman"/>
                <a:ea typeface="华文细黑" pitchFamily="2" charset="-122"/>
                <a:cs typeface="Times New Roman"/>
              </a:rPr>
              <a:t>化学式</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zh-CN" altLang="zh-CN" sz="2800" kern="100" dirty="0" smtClean="0">
                <a:latin typeface="Times New Roman"/>
                <a:ea typeface="华文细黑" pitchFamily="2" charset="-122"/>
                <a:cs typeface="Times New Roman"/>
              </a:rPr>
              <a:t>酸浸</a:t>
            </a:r>
            <a:r>
              <a:rPr lang="zh-CN" altLang="zh-CN" sz="2800" kern="100" dirty="0">
                <a:latin typeface="Times New Roman"/>
                <a:ea typeface="华文细黑" pitchFamily="2" charset="-122"/>
                <a:cs typeface="Times New Roman"/>
              </a:rPr>
              <a:t>时能与</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反应的是</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与</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反应生成盐和水，</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不和</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反应，成为滤渣</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sp>
        <p:nvSpPr>
          <p:cNvPr id="7" name="矩形 6"/>
          <p:cNvSpPr/>
          <p:nvPr/>
        </p:nvSpPr>
        <p:spPr>
          <a:xfrm>
            <a:off x="4933801" y="3971836"/>
            <a:ext cx="572656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spc="-80" dirty="0">
                <a:solidFill>
                  <a:schemeClr val="accent6">
                    <a:lumMod val="75000"/>
                  </a:schemeClr>
                </a:solidFill>
                <a:latin typeface="Times New Roman"/>
                <a:ea typeface="宋体"/>
              </a:rPr>
              <a:t>==</a:t>
            </a:r>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dirty="0">
                <a:solidFill>
                  <a:schemeClr val="accent6">
                    <a:lumMod val="75000"/>
                  </a:schemeClr>
                </a:solidFill>
                <a:latin typeface="Times New Roman"/>
                <a:ea typeface="宋体"/>
              </a:rPr>
              <a:t>)</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endParaRPr lang="zh-CN" altLang="en-US" sz="2800" dirty="0">
              <a:solidFill>
                <a:schemeClr val="accent6">
                  <a:lumMod val="75000"/>
                </a:schemeClr>
              </a:solidFill>
            </a:endParaRPr>
          </a:p>
        </p:txBody>
      </p:sp>
      <p:sp>
        <p:nvSpPr>
          <p:cNvPr id="9" name="矩形 8"/>
          <p:cNvSpPr/>
          <p:nvPr/>
        </p:nvSpPr>
        <p:spPr>
          <a:xfrm>
            <a:off x="3507194" y="4639072"/>
            <a:ext cx="864339" cy="523220"/>
          </a:xfrm>
          <a:prstGeom prst="rect">
            <a:avLst/>
          </a:prstGeom>
        </p:spPr>
        <p:txBody>
          <a:bodyPr wrap="none">
            <a:spAutoFit/>
          </a:bodyPr>
          <a:lstStyle/>
          <a:p>
            <a:r>
              <a:rPr lang="en-US" altLang="zh-CN" sz="2800" kern="100">
                <a:solidFill>
                  <a:schemeClr val="accent6">
                    <a:lumMod val="75000"/>
                  </a:schemeClr>
                </a:solidFill>
                <a:latin typeface="Times New Roman"/>
                <a:ea typeface="宋体"/>
              </a:rPr>
              <a:t>SiO</a:t>
            </a:r>
            <a:r>
              <a:rPr lang="en-US" altLang="zh-CN" sz="2800" kern="100" baseline="-25000">
                <a:solidFill>
                  <a:schemeClr val="accent6">
                    <a:lumMod val="75000"/>
                  </a:schemeClr>
                </a:solidFill>
                <a:latin typeface="Times New Roman"/>
                <a:ea typeface="宋体"/>
              </a:rPr>
              <a:t>2</a:t>
            </a:r>
            <a:endParaRPr lang="zh-CN" altLang="en-US" sz="2800" dirty="0">
              <a:solidFill>
                <a:schemeClr val="accent6">
                  <a:lumMod val="75000"/>
                </a:schemeClr>
              </a:solidFill>
            </a:endParaRPr>
          </a:p>
        </p:txBody>
      </p:sp>
      <p:sp>
        <p:nvSpPr>
          <p:cNvPr id="12"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Rectangle 21">
            <a:hlinkClick r:id="rId8"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22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600" y="759103"/>
            <a:ext cx="11737304" cy="5262979"/>
          </a:xfrm>
          <a:prstGeom prst="rect">
            <a:avLst/>
          </a:prstGeom>
        </p:spPr>
        <p:txBody>
          <a:bodyPr wrap="square">
            <a:spAutoFit/>
          </a:bodyPr>
          <a:lstStyle/>
          <a:p>
            <a:pPr>
              <a:lnSpc>
                <a:spcPct val="150000"/>
              </a:lnSpc>
              <a:spcAft>
                <a:spcPts val="0"/>
              </a:spcAft>
            </a:pPr>
            <a:r>
              <a:rPr lang="en-US" altLang="zh-CN" sz="2800" kern="1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加</a:t>
            </a:r>
            <a:r>
              <a:rPr lang="en-US" altLang="zh-CN" sz="2800" kern="100" dirty="0">
                <a:latin typeface="Times New Roman"/>
                <a:ea typeface="华文细黑" pitchFamily="2" charset="-122"/>
                <a:cs typeface="Courier New"/>
              </a:rPr>
              <a:t>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调节溶液的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至</a:t>
            </a:r>
            <a:r>
              <a:rPr lang="en-US" altLang="zh-CN" sz="2800" kern="100" dirty="0">
                <a:latin typeface="Times New Roman"/>
                <a:ea typeface="华文细黑" pitchFamily="2" charset="-122"/>
                <a:cs typeface="Courier New"/>
              </a:rPr>
              <a:t>3.6</a:t>
            </a:r>
            <a:r>
              <a:rPr lang="zh-CN" altLang="zh-CN" sz="2800" kern="100" dirty="0">
                <a:latin typeface="Times New Roman"/>
                <a:ea typeface="华文细黑" pitchFamily="2" charset="-122"/>
                <a:cs typeface="Times New Roman"/>
              </a:rPr>
              <a:t>，其目的是中和溶液中的酸，并使</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i="1" kern="100" baseline="-25000" dirty="0">
                <a:latin typeface="Times New Roman"/>
                <a:ea typeface="华文细黑" pitchFamily="2" charset="-122"/>
                <a:cs typeface="Courier New"/>
              </a:rPr>
              <a:t>x</a:t>
            </a:r>
            <a:r>
              <a:rPr lang="en-US" altLang="zh-CN" sz="2800" kern="100" dirty="0">
                <a:latin typeface="Times New Roman"/>
                <a:ea typeface="华文细黑" pitchFamily="2" charset="-122"/>
                <a:cs typeface="Courier New"/>
              </a:rPr>
              <a:t>(OH)</a:t>
            </a:r>
            <a:r>
              <a:rPr lang="en-US" altLang="zh-CN" sz="2800" kern="100" baseline="-25000" dirty="0">
                <a:latin typeface="Times New Roman"/>
                <a:ea typeface="华文细黑" pitchFamily="2" charset="-122"/>
                <a:cs typeface="Courier New"/>
              </a:rPr>
              <a:t>6</a:t>
            </a:r>
            <a:r>
              <a:rPr lang="zh-CN" altLang="zh-CN" sz="2800" kern="100" baseline="-25000" dirty="0">
                <a:latin typeface="Times New Roman"/>
                <a:ea typeface="华文细黑" pitchFamily="2" charset="-122"/>
                <a:cs typeface="Times New Roman"/>
              </a:rPr>
              <a:t>－</a:t>
            </a:r>
            <a:r>
              <a:rPr lang="en-US" altLang="zh-CN" sz="2800" kern="100" baseline="-25000" dirty="0">
                <a:latin typeface="Times New Roman"/>
                <a:ea typeface="华文细黑" pitchFamily="2" charset="-122"/>
                <a:cs typeface="Courier New"/>
              </a:rPr>
              <a:t>2</a:t>
            </a:r>
            <a:r>
              <a:rPr lang="en-US" altLang="zh-CN" sz="2800" i="1" kern="100" baseline="-25000" dirty="0">
                <a:latin typeface="Times New Roman"/>
                <a:ea typeface="华文细黑" pitchFamily="2" charset="-122"/>
                <a:cs typeface="Courier New"/>
              </a:rPr>
              <a:t>x</a:t>
            </a:r>
            <a:r>
              <a:rPr lang="zh-CN" altLang="zh-CN" sz="2800" kern="100" dirty="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Ⅱ</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______(</a:t>
            </a:r>
            <a:r>
              <a:rPr lang="zh-CN" altLang="zh-CN" sz="2800" kern="100" dirty="0">
                <a:latin typeface="Times New Roman"/>
                <a:ea typeface="华文细黑" pitchFamily="2" charset="-122"/>
                <a:cs typeface="Times New Roman"/>
              </a:rPr>
              <a:t>填化学式</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；若溶液的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偏高，将会导致溶液中铝元素的含量降低，其原因是</a:t>
            </a:r>
            <a:r>
              <a:rPr lang="en-US" altLang="zh-CN" sz="2800" kern="100" dirty="0" smtClean="0">
                <a:latin typeface="Times New Roman"/>
                <a:ea typeface="华文细黑" pitchFamily="2" charset="-122"/>
                <a:cs typeface="Courier New"/>
              </a:rPr>
              <a:t>_______________________________________________________(</a:t>
            </a:r>
            <a:r>
              <a:rPr lang="zh-CN" altLang="zh-CN" sz="2800" kern="100" dirty="0">
                <a:latin typeface="Times New Roman"/>
                <a:ea typeface="华文细黑" pitchFamily="2" charset="-122"/>
                <a:cs typeface="Times New Roman"/>
              </a:rPr>
              <a:t>用离子方程式表示</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en-US" altLang="zh-CN" sz="2800" kern="100" dirty="0" smtClean="0">
                <a:latin typeface="Times New Roman"/>
                <a:ea typeface="华文细黑" pitchFamily="2" charset="-122"/>
                <a:cs typeface="Courier New"/>
              </a:rPr>
              <a:t>CaCO</a:t>
            </a:r>
            <a:r>
              <a:rPr lang="en-US" altLang="zh-CN" sz="2800" kern="100" baseline="-25000" dirty="0" smtClean="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和溶液中的</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反应生成</a:t>
            </a:r>
            <a:r>
              <a:rPr lang="en-US" altLang="zh-CN" sz="2800" kern="100" dirty="0">
                <a:latin typeface="Times New Roman"/>
                <a:ea typeface="华文细黑" pitchFamily="2" charset="-122"/>
                <a:cs typeface="Courier New"/>
              </a:rPr>
              <a:t>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；如果</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偏高，一部分</a:t>
            </a:r>
            <a:r>
              <a:rPr lang="en-US" altLang="zh-CN" sz="2800" kern="100" dirty="0">
                <a:latin typeface="Times New Roman"/>
                <a:ea typeface="华文细黑" pitchFamily="2" charset="-122"/>
                <a:cs typeface="Courier New"/>
              </a:rPr>
              <a:t>Al</a:t>
            </a:r>
            <a:r>
              <a:rPr lang="en-US" altLang="zh-CN" sz="2800" kern="100" baseline="30000" dirty="0">
                <a:latin typeface="Times New Roman"/>
                <a:ea typeface="华文细黑" pitchFamily="2" charset="-122"/>
                <a:cs typeface="Courier New"/>
              </a:rPr>
              <a:t>3</a:t>
            </a:r>
            <a:r>
              <a:rPr lang="zh-CN" altLang="zh-CN" sz="2800" kern="100" baseline="30000" dirty="0" smtClean="0">
                <a:latin typeface="Times New Roman"/>
                <a:ea typeface="华文细黑" pitchFamily="2" charset="-122"/>
                <a:cs typeface="Times New Roman"/>
              </a:rPr>
              <a:t>＋</a:t>
            </a:r>
            <a:endParaRPr lang="en-US" altLang="zh-CN" sz="2800" kern="100" baseline="300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会</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沉淀，离子方程式为</a:t>
            </a:r>
            <a:r>
              <a:rPr lang="en-US" altLang="zh-CN" sz="2800" kern="100" dirty="0">
                <a:latin typeface="Times New Roman"/>
                <a:ea typeface="华文细黑" pitchFamily="2" charset="-122"/>
                <a:cs typeface="Courier New"/>
              </a:rPr>
              <a:t>3CaCO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2Al</a:t>
            </a:r>
            <a:r>
              <a:rPr lang="en-US" altLang="zh-CN" sz="2800" kern="100" baseline="30000" dirty="0">
                <a:latin typeface="Times New Roman"/>
                <a:ea typeface="华文细黑" pitchFamily="2" charset="-122"/>
                <a:cs typeface="Courier New"/>
              </a:rPr>
              <a:t>3</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3SO   </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3H</a:t>
            </a:r>
            <a:r>
              <a:rPr lang="en-US" altLang="zh-CN" sz="2800" kern="100" baseline="-250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Courier New"/>
              </a:rPr>
              <a:t>O</a:t>
            </a:r>
          </a:p>
          <a:p>
            <a:pPr algn="just">
              <a:lnSpc>
                <a:spcPct val="150000"/>
              </a:lnSpc>
              <a:spcAft>
                <a:spcPts val="0"/>
              </a:spcAft>
            </a:pPr>
            <a:r>
              <a:rPr lang="en-US" altLang="zh-CN" sz="2800" kern="100" spc="-80" dirty="0" smtClean="0">
                <a:latin typeface="Times New Roman"/>
                <a:ea typeface="华文细黑" pitchFamily="2" charset="-122"/>
                <a:cs typeface="Courier New"/>
              </a:rPr>
              <a:t>==</a:t>
            </a:r>
            <a:r>
              <a:rPr lang="en-US" altLang="zh-CN" sz="2800" kern="100" dirty="0" smtClean="0">
                <a:latin typeface="Times New Roman"/>
                <a:ea typeface="华文细黑" pitchFamily="2" charset="-122"/>
                <a:cs typeface="Courier New"/>
              </a:rPr>
              <a:t>=</a:t>
            </a:r>
            <a:r>
              <a:rPr lang="en-US" altLang="zh-CN" sz="2800" kern="100" dirty="0">
                <a:latin typeface="Times New Roman"/>
                <a:ea typeface="华文细黑" pitchFamily="2" charset="-122"/>
                <a:cs typeface="Courier New"/>
              </a:rPr>
              <a:t>2Al(OH)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3CO</a:t>
            </a:r>
            <a:r>
              <a:rPr lang="en-US" altLang="zh-CN" sz="2800" kern="100" baseline="-25000" dirty="0">
                <a:latin typeface="Times New Roman"/>
                <a:ea typeface="华文细黑" pitchFamily="2" charset="-122"/>
                <a:cs typeface="Courier New"/>
              </a:rPr>
              <a:t>2</a:t>
            </a:r>
            <a:r>
              <a:rPr lang="en-US" altLang="zh-CN" sz="2800" kern="100" dirty="0">
                <a:latin typeface="宋体"/>
                <a:ea typeface="华文细黑" pitchFamily="2" charset="-122"/>
                <a:cs typeface="Times New Roman"/>
              </a:rPr>
              <a:t>↑</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290141"/>
              </p:ext>
            </p:extLst>
          </p:nvPr>
        </p:nvGraphicFramePr>
        <p:xfrm>
          <a:off x="9570640" y="4733632"/>
          <a:ext cx="482600" cy="609600"/>
        </p:xfrm>
        <a:graphic>
          <a:graphicData uri="http://schemas.openxmlformats.org/presentationml/2006/ole">
            <mc:AlternateContent xmlns:mc="http://schemas.openxmlformats.org/markup-compatibility/2006">
              <mc:Choice xmlns:v="urn:schemas-microsoft-com:vml" Requires="v">
                <p:oleObj spid="_x0000_s84272" name="文档" r:id="rId3" imgW="483156" imgH="609502" progId="Word.Document.12">
                  <p:embed/>
                </p:oleObj>
              </mc:Choice>
              <mc:Fallback>
                <p:oleObj name="文档" r:id="rId3" imgW="483156" imgH="609502" progId="Word.Document.12">
                  <p:embed/>
                  <p:pic>
                    <p:nvPicPr>
                      <p:cNvPr id="0" name=""/>
                      <p:cNvPicPr/>
                      <p:nvPr/>
                    </p:nvPicPr>
                    <p:blipFill>
                      <a:blip r:embed="rId4"/>
                      <a:stretch>
                        <a:fillRect/>
                      </a:stretch>
                    </p:blipFill>
                    <p:spPr>
                      <a:xfrm>
                        <a:off x="9570640" y="4733632"/>
                        <a:ext cx="482600" cy="609600"/>
                      </a:xfrm>
                      <a:prstGeom prst="rect">
                        <a:avLst/>
                      </a:prstGeom>
                    </p:spPr>
                  </p:pic>
                </p:oleObj>
              </mc:Fallback>
            </mc:AlternateContent>
          </a:graphicData>
        </a:graphic>
      </p:graphicFrame>
      <p:sp>
        <p:nvSpPr>
          <p:cNvPr id="6" name="矩形 5"/>
          <p:cNvSpPr/>
          <p:nvPr/>
        </p:nvSpPr>
        <p:spPr>
          <a:xfrm>
            <a:off x="7554416" y="1496844"/>
            <a:ext cx="116249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CaSO</a:t>
            </a:r>
            <a:r>
              <a:rPr lang="en-US" altLang="zh-CN" sz="2800" kern="100" baseline="-25000" dirty="0">
                <a:solidFill>
                  <a:schemeClr val="accent6">
                    <a:lumMod val="75000"/>
                  </a:schemeClr>
                </a:solidFill>
                <a:latin typeface="Times New Roman"/>
                <a:ea typeface="宋体"/>
              </a:rPr>
              <a:t>4</a:t>
            </a:r>
            <a:endParaRPr lang="zh-CN" altLang="en-US" sz="2800" dirty="0">
              <a:solidFill>
                <a:schemeClr val="accent6">
                  <a:lumMod val="75000"/>
                </a:schemeClr>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96846925"/>
              </p:ext>
            </p:extLst>
          </p:nvPr>
        </p:nvGraphicFramePr>
        <p:xfrm>
          <a:off x="318175" y="2745288"/>
          <a:ext cx="10726738" cy="839788"/>
        </p:xfrm>
        <a:graphic>
          <a:graphicData uri="http://schemas.openxmlformats.org/presentationml/2006/ole">
            <mc:AlternateContent xmlns:mc="http://schemas.openxmlformats.org/markup-compatibility/2006">
              <mc:Choice xmlns:v="urn:schemas-microsoft-com:vml" Requires="v">
                <p:oleObj spid="_x0000_s84273" name="文档" r:id="rId5" imgW="10726992" imgH="841084" progId="Word.Document.12">
                  <p:embed/>
                </p:oleObj>
              </mc:Choice>
              <mc:Fallback>
                <p:oleObj name="文档" r:id="rId5" imgW="10726992" imgH="841084" progId="Word.Document.12">
                  <p:embed/>
                  <p:pic>
                    <p:nvPicPr>
                      <p:cNvPr id="0" name=""/>
                      <p:cNvPicPr/>
                      <p:nvPr/>
                    </p:nvPicPr>
                    <p:blipFill>
                      <a:blip r:embed="rId6"/>
                      <a:stretch>
                        <a:fillRect/>
                      </a:stretch>
                    </p:blipFill>
                    <p:spPr>
                      <a:xfrm>
                        <a:off x="318175" y="2745288"/>
                        <a:ext cx="10726738" cy="839788"/>
                      </a:xfrm>
                      <a:prstGeom prst="rect">
                        <a:avLst/>
                      </a:prstGeom>
                    </p:spPr>
                  </p:pic>
                </p:oleObj>
              </mc:Fallback>
            </mc:AlternateContent>
          </a:graphicData>
        </a:graphic>
      </p:graphicFrame>
      <p:sp>
        <p:nvSpPr>
          <p:cNvPr id="9" name="Rectangle 21">
            <a:hlinkClick r:id="rId7"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9"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0"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1"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09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836" y="761717"/>
            <a:ext cx="11500002"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上述流程中经完全热分解放出的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量总是小于吸收的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kern="100" dirty="0" smtClean="0">
                <a:latin typeface="Times New Roman"/>
                <a:ea typeface="华文细黑" pitchFamily="2" charset="-122"/>
                <a:cs typeface="Times New Roman"/>
              </a:rPr>
              <a:t>其</a:t>
            </a:r>
            <a:r>
              <a:rPr lang="zh-CN" altLang="zh-CN" sz="2800" kern="100" dirty="0">
                <a:latin typeface="Times New Roman"/>
                <a:ea typeface="华文细黑" pitchFamily="2" charset="-122"/>
                <a:cs typeface="Times New Roman"/>
              </a:rPr>
              <a:t>主要原因是</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与吸收</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前的溶液相比，热分解后循环利用的溶液的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将</a:t>
            </a:r>
            <a:r>
              <a:rPr lang="en-US" altLang="zh-CN" sz="2800" kern="100" dirty="0" smtClean="0">
                <a:latin typeface="Times New Roman"/>
                <a:ea typeface="华文细黑" pitchFamily="2" charset="-122"/>
                <a:cs typeface="Courier New"/>
              </a:rPr>
              <a:t>_____(</a:t>
            </a:r>
            <a:r>
              <a:rPr lang="zh-CN" altLang="zh-CN" sz="2800" kern="100" dirty="0">
                <a:latin typeface="Times New Roman"/>
                <a:ea typeface="华文细黑" pitchFamily="2" charset="-122"/>
                <a:cs typeface="Times New Roman"/>
              </a:rPr>
              <a:t>填</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增大</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减小</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或</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不变</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pitchFamily="2" charset="-122"/>
                <a:cs typeface="Times New Roman"/>
              </a:rPr>
              <a:t>热分解</a:t>
            </a:r>
            <a:r>
              <a:rPr lang="zh-CN" altLang="zh-CN" sz="2800" kern="100" dirty="0">
                <a:latin typeface="Times New Roman"/>
                <a:ea typeface="华文细黑" pitchFamily="2" charset="-122"/>
                <a:cs typeface="Times New Roman"/>
              </a:rPr>
              <a:t>时，一部分亚硫酸盐被氧化为硫酸盐，不能分解成为</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溶于水生成</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，会中和溶液中的部分</a:t>
            </a:r>
            <a:r>
              <a:rPr lang="en-US" altLang="zh-CN" sz="2800" kern="100" dirty="0">
                <a:latin typeface="Times New Roman"/>
                <a:ea typeface="华文细黑" pitchFamily="2" charset="-122"/>
                <a:cs typeface="Courier New"/>
              </a:rPr>
              <a:t>OH</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，使溶液的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减小</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7263681"/>
              </p:ext>
            </p:extLst>
          </p:nvPr>
        </p:nvGraphicFramePr>
        <p:xfrm>
          <a:off x="2751583" y="1557958"/>
          <a:ext cx="5503863" cy="657225"/>
        </p:xfrm>
        <a:graphic>
          <a:graphicData uri="http://schemas.openxmlformats.org/presentationml/2006/ole">
            <mc:AlternateContent xmlns:mc="http://schemas.openxmlformats.org/markup-compatibility/2006">
              <mc:Choice xmlns:v="urn:schemas-microsoft-com:vml" Requires="v">
                <p:oleObj spid="_x0000_s85145" name="文档" r:id="rId3" imgW="5503158" imgH="657343" progId="Word.Document.12">
                  <p:embed/>
                </p:oleObj>
              </mc:Choice>
              <mc:Fallback>
                <p:oleObj name="文档" r:id="rId3" imgW="5503158" imgH="657343" progId="Word.Document.12">
                  <p:embed/>
                  <p:pic>
                    <p:nvPicPr>
                      <p:cNvPr id="0" name=""/>
                      <p:cNvPicPr/>
                      <p:nvPr/>
                    </p:nvPicPr>
                    <p:blipFill>
                      <a:blip r:embed="rId4"/>
                      <a:stretch>
                        <a:fillRect/>
                      </a:stretch>
                    </p:blipFill>
                    <p:spPr>
                      <a:xfrm>
                        <a:off x="2751583" y="1557958"/>
                        <a:ext cx="5503863" cy="657225"/>
                      </a:xfrm>
                      <a:prstGeom prst="rect">
                        <a:avLst/>
                      </a:prstGeom>
                    </p:spPr>
                  </p:pic>
                </p:oleObj>
              </mc:Fallback>
            </mc:AlternateContent>
          </a:graphicData>
        </a:graphic>
      </p:graphicFrame>
      <p:sp>
        <p:nvSpPr>
          <p:cNvPr id="5" name="矩形 4"/>
          <p:cNvSpPr/>
          <p:nvPr/>
        </p:nvSpPr>
        <p:spPr>
          <a:xfrm>
            <a:off x="6896819" y="2315766"/>
            <a:ext cx="906017" cy="523220"/>
          </a:xfrm>
          <a:prstGeom prst="rect">
            <a:avLst/>
          </a:prstGeom>
        </p:spPr>
        <p:txBody>
          <a:bodyPr wrap="none">
            <a:spAutoFit/>
          </a:bodyPr>
          <a:lstStyle/>
          <a:p>
            <a:r>
              <a:rPr lang="zh-CN" altLang="zh-CN" sz="2800" kern="100" dirty="0">
                <a:solidFill>
                  <a:schemeClr val="accent6">
                    <a:lumMod val="75000"/>
                  </a:schemeClr>
                </a:solidFill>
                <a:latin typeface="华文细黑" pitchFamily="2" charset="-122"/>
                <a:ea typeface="华文细黑" pitchFamily="2" charset="-122"/>
              </a:rPr>
              <a:t>减小</a:t>
            </a:r>
            <a:endParaRPr lang="zh-CN" altLang="en-US" sz="2800" kern="100" dirty="0">
              <a:solidFill>
                <a:schemeClr val="accent6">
                  <a:lumMod val="75000"/>
                </a:schemeClr>
              </a:solidFill>
              <a:latin typeface="华文细黑" pitchFamily="2" charset="-122"/>
              <a:ea typeface="华文细黑" pitchFamily="2" charset="-122"/>
            </a:endParaRPr>
          </a:p>
        </p:txBody>
      </p:sp>
      <p:sp>
        <p:nvSpPr>
          <p:cNvPr id="12" name="Rectangle 21">
            <a:hlinkClick r:id="rId5"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6"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7"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8"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9"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0"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0237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397995" y="833725"/>
            <a:ext cx="11457851"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化学在生产和日常生活中有着重要的应用。下列说法中错误的是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的熔点很高，可制作耐高温材料，工业上也用其电解</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对应</a:t>
            </a:r>
            <a:r>
              <a:rPr lang="zh-CN" altLang="zh-CN" sz="2800" kern="100" dirty="0">
                <a:latin typeface="Times New Roman"/>
                <a:ea typeface="华文细黑"/>
                <a:cs typeface="Times New Roman"/>
              </a:rPr>
              <a:t>的金属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明矾水解形成的胶体能吸附水中悬浮物，可用于水的净化</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燃放烟花是利用了某些金属元素的焰色反应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铝比铁活泼，但铝制品比铁制品在空气中耐</a:t>
            </a:r>
            <a:r>
              <a:rPr lang="zh-CN" altLang="zh-CN" sz="2800" kern="100" dirty="0" smtClean="0">
                <a:latin typeface="Times New Roman"/>
                <a:ea typeface="华文细黑"/>
                <a:cs typeface="Times New Roman"/>
              </a:rPr>
              <a:t>腐</a:t>
            </a:r>
            <a:endParaRPr lang="zh-CN" altLang="zh-CN" sz="1050" kern="100" dirty="0">
              <a:effectLst/>
              <a:latin typeface="宋体"/>
              <a:cs typeface="Courier New"/>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5525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909514"/>
            <a:ext cx="1134440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的熔点很高，通常电解熔点较低的</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胶体具有吸附性，能吸附水中的悬浮物，因而可用于水的净化，</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的表面形成致密的氧化膜，可以保护</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不被进一步腐蚀，</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23313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837506"/>
            <a:ext cx="11706451"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下列有关说法不正确的是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在用于治疗胃酸过多类疾病时表现出弱碱性</a:t>
            </a:r>
            <a:endParaRPr lang="zh-CN" altLang="zh-CN" sz="105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氯化铝溶液中加入过量氨水反应的实质是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smtClean="0">
                <a:latin typeface="宋体"/>
                <a:ea typeface="华文细黑"/>
                <a:cs typeface="Times New Roman"/>
              </a:rPr>
              <a:t>↓</a:t>
            </a:r>
          </a:p>
          <a:p>
            <a:pPr>
              <a:lnSpc>
                <a:spcPts val="5500"/>
              </a:lnSpc>
              <a:spcAft>
                <a:spcPts val="0"/>
              </a:spcAft>
            </a:pPr>
            <a:r>
              <a:rPr lang="en-US" altLang="zh-CN" sz="2800" kern="100" dirty="0">
                <a:latin typeface="宋体"/>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3NH</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可用于中和馒头制作过程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如发酵阶段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中产生的酸</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可用于制作耐火材料而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不能</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47366065"/>
              </p:ext>
            </p:extLst>
          </p:nvPr>
        </p:nvGraphicFramePr>
        <p:xfrm>
          <a:off x="1786503" y="3060229"/>
          <a:ext cx="377825" cy="593725"/>
        </p:xfrm>
        <a:graphic>
          <a:graphicData uri="http://schemas.openxmlformats.org/presentationml/2006/ole">
            <mc:AlternateContent xmlns:mc="http://schemas.openxmlformats.org/markup-compatibility/2006">
              <mc:Choice xmlns:v="urn:schemas-microsoft-com:vml" Requires="v">
                <p:oleObj spid="_x0000_s56508" name="文档" r:id="rId17" imgW="378388" imgH="594381" progId="Word.Document.12">
                  <p:embed/>
                </p:oleObj>
              </mc:Choice>
              <mc:Fallback>
                <p:oleObj name="文档" r:id="rId17" imgW="378388" imgH="594381" progId="Word.Document.12">
                  <p:embed/>
                  <p:pic>
                    <p:nvPicPr>
                      <p:cNvPr id="0" name=""/>
                      <p:cNvPicPr/>
                      <p:nvPr/>
                    </p:nvPicPr>
                    <p:blipFill>
                      <a:blip r:embed="rId18"/>
                      <a:stretch>
                        <a:fillRect/>
                      </a:stretch>
                    </p:blipFill>
                    <p:spPr>
                      <a:xfrm>
                        <a:off x="1786503" y="3060229"/>
                        <a:ext cx="377825" cy="593725"/>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693490"/>
            <a:ext cx="10901751"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治疗胃酸过多时要消耗胃中的酸，因此</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表现出碱性，</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不溶于氨水，</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馒头</a:t>
            </a:r>
            <a:r>
              <a:rPr lang="zh-CN" altLang="zh-CN" sz="2800" kern="100" dirty="0">
                <a:latin typeface="Times New Roman"/>
                <a:ea typeface="华文细黑"/>
                <a:cs typeface="Times New Roman"/>
              </a:rPr>
              <a:t>制作过程中加小苏打是用于发泡和中和酸的，不用</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耐火材料</a:t>
            </a:r>
            <a:r>
              <a:rPr lang="zh-CN" altLang="zh-CN" sz="2800" kern="100" dirty="0">
                <a:latin typeface="Times New Roman"/>
                <a:ea typeface="华文细黑"/>
                <a:cs typeface="Times New Roman"/>
              </a:rPr>
              <a:t>本身应对热稳定且熔点很高，而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受热易分解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750"/>
                                        <p:tgtEl>
                                          <p:spTgt spid="3">
                                            <p:txEl>
                                              <p:pRg st="3" end="3"/>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75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750"/>
                                        <p:tgtEl>
                                          <p:spTgt spid="3">
                                            <p:txEl>
                                              <p:pRg st="5" end="5"/>
                                            </p:txEl>
                                          </p:spTgt>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7625" y="189434"/>
            <a:ext cx="11502034"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既能溶于强酸，又能溶于强碱，所以说</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既有金属性，又有非金属性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你认为这种说法是否恰当？为什么？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不恰当。金属性是指元素的原子失电子的能力，非金属性是指元素的原子得电子的能力。铝不论是与酸反应还是与碱反应，都是失去</a:t>
            </a:r>
            <a:r>
              <a:rPr lang="en-US" altLang="zh-CN" sz="2800" b="1" kern="100" dirty="0">
                <a:solidFill>
                  <a:srgbClr val="FF0000"/>
                </a:solidFill>
                <a:latin typeface="Times New Roman"/>
                <a:ea typeface="华文细黑"/>
                <a:cs typeface="Courier New"/>
              </a:rPr>
              <a:t>3e</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，化合价升高为＋</a:t>
            </a: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价，均是还原剂，因而铝具有较强的金属性</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铝与酸、碱反应的实质是什么？氧化剂是什么？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铝与酸、碱反应的实质</a:t>
            </a:r>
            <a:r>
              <a:rPr lang="zh-CN" altLang="zh-CN" sz="2800" b="1" kern="100" dirty="0" smtClean="0">
                <a:solidFill>
                  <a:srgbClr val="FF0000"/>
                </a:solidFill>
                <a:latin typeface="Times New Roman"/>
                <a:ea typeface="华文细黑"/>
                <a:cs typeface="Times New Roman"/>
              </a:rPr>
              <a:t>都是</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，只不过</a:t>
            </a:r>
            <a:r>
              <a:rPr lang="zh-CN" altLang="zh-CN" sz="2800" b="1" kern="100" dirty="0">
                <a:solidFill>
                  <a:srgbClr val="FF0000"/>
                </a:solidFill>
                <a:latin typeface="Times New Roman"/>
                <a:ea typeface="华文细黑"/>
                <a:cs typeface="Times New Roman"/>
              </a:rPr>
              <a:t>碱中的</a:t>
            </a:r>
            <a:r>
              <a:rPr lang="en-US" altLang="zh-CN" sz="2800" b="1" kern="100" dirty="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来源于水的电离。氧化剂分别为酸和水</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41138756"/>
              </p:ext>
            </p:extLst>
          </p:nvPr>
        </p:nvGraphicFramePr>
        <p:xfrm>
          <a:off x="5879182" y="4363344"/>
          <a:ext cx="5205412" cy="1046163"/>
        </p:xfrm>
        <a:graphic>
          <a:graphicData uri="http://schemas.openxmlformats.org/presentationml/2006/ole">
            <mc:AlternateContent xmlns:mc="http://schemas.openxmlformats.org/markup-compatibility/2006">
              <mc:Choice xmlns:v="urn:schemas-microsoft-com:vml" Requires="v">
                <p:oleObj spid="_x0000_s4453" name="文档" r:id="rId3" imgW="5203468" imgH="1049438" progId="Word.Document.12">
                  <p:embed/>
                </p:oleObj>
              </mc:Choice>
              <mc:Fallback>
                <p:oleObj name="文档" r:id="rId3" imgW="5203468" imgH="1049438" progId="Word.Document.12">
                  <p:embed/>
                  <p:pic>
                    <p:nvPicPr>
                      <p:cNvPr id="0" name=""/>
                      <p:cNvPicPr/>
                      <p:nvPr/>
                    </p:nvPicPr>
                    <p:blipFill>
                      <a:blip r:embed="rId4"/>
                      <a:stretch>
                        <a:fillRect/>
                      </a:stretch>
                    </p:blipFill>
                    <p:spPr>
                      <a:xfrm>
                        <a:off x="5879182" y="4363344"/>
                        <a:ext cx="5205412" cy="1046163"/>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836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blinds(horizontal)">
                                      <p:cBhvr>
                                        <p:cTn id="12" dur="500"/>
                                        <p:tgtEl>
                                          <p:spTgt spid="1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793" y="776476"/>
            <a:ext cx="11028005" cy="5029582"/>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3.Al(OH)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均为两性氢氧化物，已知酸性：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。若把过量的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气体通入含等物质的量的</a:t>
            </a:r>
            <a:r>
              <a:rPr lang="en-US" altLang="zh-CN" sz="2800" kern="100" dirty="0" smtClean="0">
                <a:latin typeface="Times New Roman"/>
                <a:ea typeface="华文细黑"/>
                <a:cs typeface="Courier New"/>
              </a:rPr>
              <a:t>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NaGaO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的混合溶液中，下列说法正确的是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无任何明显现象</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先生成两种沉淀，后沉淀又逐渐溶解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先出现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0953" y="890975"/>
            <a:ext cx="11120877" cy="3618939"/>
          </a:xfrm>
          <a:prstGeom prst="rect">
            <a:avLst/>
          </a:prstGeom>
        </p:spPr>
        <p:txBody>
          <a:bodyPr>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强酸制弱酸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规律，将过量的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GaO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混合溶液中，能制得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并形成沉淀，且过量的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不能和这两种沉淀反应。</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酸性比</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的弱，</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先生成，所以</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039283996"/>
              </p:ext>
            </p:extLst>
          </p:nvPr>
        </p:nvGraphicFramePr>
        <p:xfrm>
          <a:off x="10419680" y="1017330"/>
          <a:ext cx="415925" cy="593725"/>
        </p:xfrm>
        <a:graphic>
          <a:graphicData uri="http://schemas.openxmlformats.org/presentationml/2006/ole">
            <mc:AlternateContent xmlns:mc="http://schemas.openxmlformats.org/markup-compatibility/2006">
              <mc:Choice xmlns:v="urn:schemas-microsoft-com:vml" Requires="v">
                <p:oleObj spid="_x0000_s57714" name="文档" r:id="rId16" imgW="416551" imgH="594381" progId="Word.Document.12">
                  <p:embed/>
                </p:oleObj>
              </mc:Choice>
              <mc:Fallback>
                <p:oleObj name="文档" r:id="rId16" imgW="416551" imgH="594381" progId="Word.Document.12">
                  <p:embed/>
                  <p:pic>
                    <p:nvPicPr>
                      <p:cNvPr id="0" name=""/>
                      <p:cNvPicPr/>
                      <p:nvPr/>
                    </p:nvPicPr>
                    <p:blipFill>
                      <a:blip r:embed="rId17"/>
                      <a:stretch>
                        <a:fillRect/>
                      </a:stretch>
                    </p:blipFill>
                    <p:spPr>
                      <a:xfrm>
                        <a:off x="10419680" y="1017330"/>
                        <a:ext cx="415925" cy="5937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95012196"/>
              </p:ext>
            </p:extLst>
          </p:nvPr>
        </p:nvGraphicFramePr>
        <p:xfrm>
          <a:off x="1368649" y="1755949"/>
          <a:ext cx="415925" cy="593725"/>
        </p:xfrm>
        <a:graphic>
          <a:graphicData uri="http://schemas.openxmlformats.org/presentationml/2006/ole">
            <mc:AlternateContent xmlns:mc="http://schemas.openxmlformats.org/markup-compatibility/2006">
              <mc:Choice xmlns:v="urn:schemas-microsoft-com:vml" Requires="v">
                <p:oleObj spid="_x0000_s57715" name="文档" r:id="rId18" imgW="416551" imgH="594381" progId="Word.Document.12">
                  <p:embed/>
                </p:oleObj>
              </mc:Choice>
              <mc:Fallback>
                <p:oleObj name="文档" r:id="rId18" imgW="416551" imgH="594381" progId="Word.Document.12">
                  <p:embed/>
                  <p:pic>
                    <p:nvPicPr>
                      <p:cNvPr id="0" name=""/>
                      <p:cNvPicPr/>
                      <p:nvPr/>
                    </p:nvPicPr>
                    <p:blipFill>
                      <a:blip r:embed="rId19"/>
                      <a:stretch>
                        <a:fillRect/>
                      </a:stretch>
                    </p:blipFill>
                    <p:spPr>
                      <a:xfrm>
                        <a:off x="1368649" y="1755949"/>
                        <a:ext cx="415925" cy="593725"/>
                      </a:xfrm>
                      <a:prstGeom prst="rect">
                        <a:avLst/>
                      </a:prstGeom>
                    </p:spPr>
                  </p:pic>
                </p:oleObj>
              </mc:Fallback>
            </mc:AlternateContent>
          </a:graphicData>
        </a:graphic>
      </p:graphicFrame>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750"/>
                                        <p:tgtEl>
                                          <p:spTgt spid="19"/>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539949"/>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工业上用某种氧化铝矿石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为原料冶炼铝的工艺流程如下：</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583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566" y="1248275"/>
            <a:ext cx="8057001" cy="247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240782" y="3492277"/>
            <a:ext cx="11232086" cy="194950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对上述流程中的判断正确的是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可以为氨水，沉淀中含有铁的化合物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溶液或稀盐酸代替</a:t>
            </a:r>
            <a:endParaRPr lang="zh-CN" altLang="zh-CN" sz="1050" kern="100" dirty="0">
              <a:effectLst/>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41833901"/>
              </p:ext>
            </p:extLst>
          </p:nvPr>
        </p:nvGraphicFramePr>
        <p:xfrm>
          <a:off x="330649" y="5532884"/>
          <a:ext cx="11039475" cy="952500"/>
        </p:xfrm>
        <a:graphic>
          <a:graphicData uri="http://schemas.openxmlformats.org/presentationml/2006/ole">
            <mc:AlternateContent xmlns:mc="http://schemas.openxmlformats.org/markup-compatibility/2006">
              <mc:Choice xmlns:v="urn:schemas-microsoft-com:vml" Requires="v">
                <p:oleObj spid="_x0000_s92221" name="文档" r:id="rId17" imgW="11041486" imgH="953565" progId="Word.Document.12">
                  <p:embed/>
                </p:oleObj>
              </mc:Choice>
              <mc:Fallback>
                <p:oleObj name="文档" r:id="rId17" imgW="11041486" imgH="953565" progId="Word.Document.12">
                  <p:embed/>
                  <p:pic>
                    <p:nvPicPr>
                      <p:cNvPr id="0" name=""/>
                      <p:cNvPicPr/>
                      <p:nvPr/>
                    </p:nvPicPr>
                    <p:blipFill>
                      <a:blip r:embed="rId18"/>
                      <a:stretch>
                        <a:fillRect/>
                      </a:stretch>
                    </p:blipFill>
                    <p:spPr>
                      <a:xfrm>
                        <a:off x="330649" y="5532884"/>
                        <a:ext cx="11039475" cy="952500"/>
                      </a:xfrm>
                      <a:prstGeom prst="rect">
                        <a:avLst/>
                      </a:prstGeom>
                    </p:spPr>
                  </p:pic>
                </p:oleObj>
              </mc:Fallback>
            </mc:AlternateContent>
          </a:graphicData>
        </a:graphic>
      </p:graphicFrame>
      <p:sp>
        <p:nvSpPr>
          <p:cNvPr id="20" name="矩形 19"/>
          <p:cNvSpPr/>
          <p:nvPr/>
        </p:nvSpPr>
        <p:spPr>
          <a:xfrm>
            <a:off x="250307" y="599425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D.</a:t>
            </a:r>
            <a:r>
              <a:rPr lang="zh-CN" altLang="zh-CN" sz="2800" kern="100" dirty="0">
                <a:latin typeface="Times New Roman"/>
                <a:ea typeface="华文细黑"/>
                <a:cs typeface="Times New Roman"/>
              </a:rPr>
              <a:t>工业上还可采用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的方法制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，成本更低</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6" name="矩形 5"/>
          <p:cNvSpPr/>
          <p:nvPr/>
        </p:nvSpPr>
        <p:spPr>
          <a:xfrm>
            <a:off x="414892" y="1413570"/>
            <a:ext cx="11296938"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应为强碱溶液，使</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项，若用强酸代替</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，强酸过量时，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会溶解，不能保证生成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活泼，不能用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置换</a:t>
            </a:r>
            <a:r>
              <a:rPr lang="en-US" altLang="zh-CN" sz="2800" kern="100" dirty="0">
                <a:latin typeface="Times New Roman"/>
                <a:ea typeface="华文细黑"/>
                <a:cs typeface="Courier New"/>
              </a:rPr>
              <a:t>Al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en-US" sz="2800" b="1" kern="100" dirty="0">
                <a:solidFill>
                  <a:srgbClr val="0000FF"/>
                </a:solidFill>
                <a:latin typeface="Times New Roman"/>
                <a:cs typeface="Times New Roman"/>
              </a:rPr>
              <a:t>答案</a:t>
            </a:r>
            <a:r>
              <a:rPr lang="zh-CN" altLang="en-US" sz="2800" kern="100" dirty="0" smtClean="0">
                <a:latin typeface="Times New Roman"/>
                <a:ea typeface="华文细黑"/>
                <a:cs typeface="Times New Roman"/>
              </a:rPr>
              <a:t> </a:t>
            </a:r>
            <a:r>
              <a:rPr lang="zh-CN" altLang="en-US"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Times New Roman"/>
              </a:rPr>
              <a:t>C</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1180503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相同质量的下列物质分别与等浓度的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溶液反应，至体系中均无固体物质时，消耗碱量最多的是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C.AlCl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938127817"/>
              </p:ext>
            </p:extLst>
          </p:nvPr>
        </p:nvGraphicFramePr>
        <p:xfrm>
          <a:off x="225425" y="2709714"/>
          <a:ext cx="11487150" cy="4067175"/>
        </p:xfrm>
        <a:graphic>
          <a:graphicData uri="http://schemas.openxmlformats.org/presentationml/2006/ole">
            <mc:AlternateContent xmlns:mc="http://schemas.openxmlformats.org/markup-compatibility/2006">
              <mc:Choice xmlns:v="urn:schemas-microsoft-com:vml" Requires="v">
                <p:oleObj spid="_x0000_s60597" name="文档" r:id="rId16" imgW="11251269" imgH="3993798" progId="Word.Document.12">
                  <p:embed/>
                </p:oleObj>
              </mc:Choice>
              <mc:Fallback>
                <p:oleObj name="文档" r:id="rId16" imgW="11251269" imgH="3993798" progId="Word.Document.12">
                  <p:embed/>
                  <p:pic>
                    <p:nvPicPr>
                      <p:cNvPr id="0" name=""/>
                      <p:cNvPicPr/>
                      <p:nvPr/>
                    </p:nvPicPr>
                    <p:blipFill>
                      <a:blip r:embed="rId17"/>
                      <a:stretch>
                        <a:fillRect/>
                      </a:stretch>
                    </p:blipFill>
                    <p:spPr>
                      <a:xfrm>
                        <a:off x="225425" y="2709714"/>
                        <a:ext cx="11487150" cy="4067175"/>
                      </a:xfrm>
                      <a:prstGeom prst="rect">
                        <a:avLst/>
                      </a:prstGeom>
                    </p:spPr>
                  </p:pic>
                </p:oleObj>
              </mc:Fallback>
            </mc:AlternateContent>
          </a:graphicData>
        </a:graphic>
      </p:graphicFrame>
      <p:sp>
        <p:nvSpPr>
          <p:cNvPr id="4" name="矩形 3"/>
          <p:cNvSpPr/>
          <p:nvPr/>
        </p:nvSpPr>
        <p:spPr>
          <a:xfrm>
            <a:off x="4773070" y="144214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765498"/>
            <a:ext cx="11296938" cy="211173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有一块镁铝合金，其中镁与铝的质量比是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。加入足量稀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使其完全溶解后，再加入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溶液，生成沉淀的质量随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溶液体积变化的曲线如下图，其中正确的是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0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1442" name="Picture 2" descr="\\李笑影\李笑影\2016\一轮\化学\人教版化学\HX147.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5624" y="3179582"/>
            <a:ext cx="5513800" cy="21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李笑影\李笑影\2016\一轮\化学\人教版化学\HX148.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76739" y="3275539"/>
            <a:ext cx="5513800" cy="198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1034991"/>
            <a:ext cx="1096469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，则物质的量之比是</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溶液过量后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完全溶解，只有</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物质的量的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的质量之比是</a:t>
            </a:r>
            <a:r>
              <a:rPr lang="en-US" altLang="zh-CN" sz="2800" kern="100" dirty="0">
                <a:latin typeface="Times New Roman"/>
                <a:ea typeface="华文细黑"/>
                <a:cs typeface="Courier New"/>
              </a:rPr>
              <a:t> 58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78</a:t>
            </a:r>
            <a:r>
              <a:rPr lang="zh-CN" altLang="zh-CN" sz="2800" kern="100" dirty="0">
                <a:latin typeface="Times New Roman"/>
                <a:ea typeface="华文细黑"/>
                <a:cs typeface="Times New Roman"/>
              </a:rPr>
              <a:t>，即剩余的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的质量小于沉淀最大质量</a:t>
            </a:r>
            <a:r>
              <a:rPr lang="zh-CN" altLang="zh-CN" sz="2800" kern="100" dirty="0" smtClean="0">
                <a:latin typeface="Times New Roman"/>
                <a:ea typeface="华文细黑"/>
                <a:cs typeface="Times New Roman"/>
              </a:rPr>
              <a:t>的</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排除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，故选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87415244"/>
              </p:ext>
            </p:extLst>
          </p:nvPr>
        </p:nvGraphicFramePr>
        <p:xfrm>
          <a:off x="6269062" y="3117206"/>
          <a:ext cx="311150" cy="1019175"/>
        </p:xfrm>
        <a:graphic>
          <a:graphicData uri="http://schemas.openxmlformats.org/presentationml/2006/ole">
            <mc:AlternateContent xmlns:mc="http://schemas.openxmlformats.org/markup-compatibility/2006">
              <mc:Choice xmlns:v="urn:schemas-microsoft-com:vml" Requires="v">
                <p:oleObj spid="_x0000_s62642" name="文档" r:id="rId16" imgW="311783" imgH="1019197" progId="Word.Document.12">
                  <p:embed/>
                </p:oleObj>
              </mc:Choice>
              <mc:Fallback>
                <p:oleObj name="文档" r:id="rId16" imgW="311783" imgH="1019197" progId="Word.Document.12">
                  <p:embed/>
                  <p:pic>
                    <p:nvPicPr>
                      <p:cNvPr id="0" name=""/>
                      <p:cNvPicPr/>
                      <p:nvPr/>
                    </p:nvPicPr>
                    <p:blipFill>
                      <a:blip r:embed="rId17"/>
                      <a:stretch>
                        <a:fillRect/>
                      </a:stretch>
                    </p:blipFill>
                    <p:spPr>
                      <a:xfrm>
                        <a:off x="6269062" y="3117206"/>
                        <a:ext cx="311150" cy="101917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91273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214" y="621482"/>
            <a:ext cx="11639246" cy="5478423"/>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镁和铝分别与等浓度、等体积的过量稀硫酸反应，产生气体的体积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与时间</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的关系如图所示。反应中镁和铝的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摩尔质量之比为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反应速率之比为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3</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9" name="Picture 2" descr="\\李笑影\李笑影\2016\一轮\化学\人教版化学\HX149.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6160" y="2124642"/>
            <a:ext cx="3288064" cy="255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945" y="837506"/>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由图像可知，两个反应中生成的氢气一样多，则镁、铝的物质的量之比为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、铝的摩尔质量之比为</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图像可知产生等量的氢气，镁、铝与硫酸反应需要的时间之比为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，则二者的速率之比为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5991" y="822450"/>
            <a:ext cx="8206752"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向一定量的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的量随</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加入量的变化关系如图所示。则下列离子组在对应的溶液中一定能大量共存的是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4514" name="Picture 2" descr="\\李笑影\李笑影\2016\一轮\化学\人教版化学\HX151.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43107" y="765498"/>
            <a:ext cx="3150250" cy="254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478214639"/>
              </p:ext>
            </p:extLst>
          </p:nvPr>
        </p:nvGraphicFramePr>
        <p:xfrm>
          <a:off x="463847" y="3540051"/>
          <a:ext cx="9366250" cy="3005137"/>
        </p:xfrm>
        <a:graphic>
          <a:graphicData uri="http://schemas.openxmlformats.org/presentationml/2006/ole">
            <mc:AlternateContent xmlns:mc="http://schemas.openxmlformats.org/markup-compatibility/2006">
              <mc:Choice xmlns:v="urn:schemas-microsoft-com:vml" Requires="v">
                <p:oleObj spid="_x0000_s64688" name="文档" r:id="rId17" imgW="9365742" imgH="3004541" progId="Word.Document.12">
                  <p:embed/>
                </p:oleObj>
              </mc:Choice>
              <mc:Fallback>
                <p:oleObj name="文档" r:id="rId17" imgW="9365742" imgH="3004541" progId="Word.Document.12">
                  <p:embed/>
                  <p:pic>
                    <p:nvPicPr>
                      <p:cNvPr id="0" name=""/>
                      <p:cNvPicPr/>
                      <p:nvPr/>
                    </p:nvPicPr>
                    <p:blipFill>
                      <a:blip r:embed="rId18"/>
                      <a:stretch>
                        <a:fillRect/>
                      </a:stretch>
                    </p:blipFill>
                    <p:spPr>
                      <a:xfrm>
                        <a:off x="463847" y="3540051"/>
                        <a:ext cx="9366250" cy="3005137"/>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261442"/>
            <a:ext cx="11163760" cy="3200852"/>
          </a:xfrm>
          <a:prstGeom prst="rect">
            <a:avLst/>
          </a:prstGeom>
        </p:spPr>
        <p:txBody>
          <a:bodyPr wrap="square" lIns="121898" tIns="60948" rIns="121898" bIns="60948">
            <a:spAutoFit/>
          </a:bodyPr>
          <a:lstStyle/>
          <a:p>
            <a:pPr>
              <a:lnSpc>
                <a:spcPts val="6000"/>
              </a:lnSpc>
              <a:spcAft>
                <a:spcPts val="0"/>
              </a:spcAft>
            </a:pPr>
            <a:r>
              <a:rPr lang="en-US" altLang="zh-CN" sz="2800" kern="100" dirty="0">
                <a:latin typeface="Times New Roman"/>
                <a:ea typeface="华文细黑"/>
                <a:cs typeface="Courier New"/>
              </a:rPr>
              <a:t>(4)Al</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的混合物在高温下能发生铝热反应吗？为什么？</a:t>
            </a:r>
            <a:endParaRPr lang="zh-CN" altLang="zh-CN" sz="1050" kern="100" dirty="0">
              <a:latin typeface="宋体"/>
              <a:cs typeface="Courier New"/>
            </a:endParaRPr>
          </a:p>
          <a:p>
            <a:pPr>
              <a:lnSpc>
                <a:spcPts val="6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不能。原因是铝的还原性比镁弱。</a:t>
            </a:r>
            <a:endParaRPr lang="zh-CN" altLang="zh-CN" sz="1050" b="1" kern="100" dirty="0">
              <a:solidFill>
                <a:srgbClr val="FF0000"/>
              </a:solidFill>
              <a:latin typeface="宋体"/>
              <a:cs typeface="Courier New"/>
            </a:endParaRPr>
          </a:p>
          <a:p>
            <a:pPr>
              <a:lnSpc>
                <a:spcPts val="6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镁在空气中充分燃烧，所得固体产物可能有哪些：</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用化学式表示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478582" y="2728454"/>
            <a:ext cx="2977097" cy="523220"/>
          </a:xfrm>
          <a:prstGeom prst="rect">
            <a:avLst/>
          </a:prstGeom>
        </p:spPr>
        <p:txBody>
          <a:bodyPr wrap="none">
            <a:spAutoFit/>
          </a:bodyPr>
          <a:lstStyle/>
          <a:p>
            <a:r>
              <a:rPr lang="en-US" altLang="zh-CN" sz="2800" b="1" kern="100" dirty="0" err="1">
                <a:solidFill>
                  <a:srgbClr val="FF0000"/>
                </a:solidFill>
                <a:latin typeface="Times New Roman"/>
                <a:ea typeface="华文细黑"/>
                <a:cs typeface="Courier New"/>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Mg</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endParaRPr lang="zh-CN" altLang="en-US" b="1" dirty="0">
              <a:solidFill>
                <a:srgbClr val="FF0000"/>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915982" y="1284068"/>
            <a:ext cx="421301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Al</a:t>
            </a:r>
            <a:r>
              <a:rPr lang="zh-CN" altLang="zh-CN" sz="2800" b="1" kern="100" dirty="0">
                <a:solidFill>
                  <a:srgbClr val="0000FF"/>
                </a:solidFill>
                <a:latin typeface="Times New Roman"/>
                <a:ea typeface="华文细黑"/>
                <a:cs typeface="Times New Roman"/>
              </a:rPr>
              <a:t>与</a:t>
            </a:r>
            <a:r>
              <a:rPr lang="en-US" altLang="zh-CN" sz="2800" b="1" kern="100" dirty="0" err="1" smtClean="0">
                <a:solidFill>
                  <a:srgbClr val="0000FF"/>
                </a:solidFill>
                <a:latin typeface="Times New Roman"/>
                <a:ea typeface="华文细黑"/>
                <a:cs typeface="Courier New"/>
              </a:rPr>
              <a:t>MgO</a:t>
            </a:r>
            <a:r>
              <a:rPr lang="zh-CN" altLang="en-US" sz="2800" b="1" kern="100" dirty="0" smtClean="0">
                <a:solidFill>
                  <a:srgbClr val="0000FF"/>
                </a:solidFill>
                <a:latin typeface="Times New Roman"/>
                <a:ea typeface="华文细黑"/>
                <a:cs typeface="Courier New"/>
              </a:rPr>
              <a:t>不能构成铝热剂</a:t>
            </a:r>
            <a:endParaRPr lang="zh-CN" altLang="en-US" sz="2800" b="1" dirty="0">
              <a:solidFill>
                <a:srgbClr val="0000FF"/>
              </a:solidFill>
            </a:endParaRPr>
          </a:p>
        </p:txBody>
      </p:sp>
    </p:spTree>
    <p:extLst>
      <p:ext uri="{BB962C8B-B14F-4D97-AF65-F5344CB8AC3E}">
        <p14:creationId xmlns:p14="http://schemas.microsoft.com/office/powerpoint/2010/main" val="299161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737070464"/>
              </p:ext>
            </p:extLst>
          </p:nvPr>
        </p:nvGraphicFramePr>
        <p:xfrm>
          <a:off x="262558" y="787524"/>
          <a:ext cx="11630025" cy="5162550"/>
        </p:xfrm>
        <a:graphic>
          <a:graphicData uri="http://schemas.openxmlformats.org/presentationml/2006/ole">
            <mc:AlternateContent xmlns:mc="http://schemas.openxmlformats.org/markup-compatibility/2006">
              <mc:Choice xmlns:v="urn:schemas-microsoft-com:vml" Requires="v">
                <p:oleObj spid="_x0000_s65710" name="文档" r:id="rId16" imgW="11634101" imgH="5255783" progId="Word.Document.12">
                  <p:embed/>
                </p:oleObj>
              </mc:Choice>
              <mc:Fallback>
                <p:oleObj name="文档" r:id="rId16" imgW="11634101" imgH="5255783" progId="Word.Document.12">
                  <p:embed/>
                  <p:pic>
                    <p:nvPicPr>
                      <p:cNvPr id="0" name=""/>
                      <p:cNvPicPr/>
                      <p:nvPr/>
                    </p:nvPicPr>
                    <p:blipFill>
                      <a:blip r:embed="rId17"/>
                      <a:stretch>
                        <a:fillRect/>
                      </a:stretch>
                    </p:blipFill>
                    <p:spPr>
                      <a:xfrm>
                        <a:off x="262558" y="787524"/>
                        <a:ext cx="11630025" cy="5162550"/>
                      </a:xfrm>
                      <a:prstGeom prst="rect">
                        <a:avLst/>
                      </a:prstGeom>
                    </p:spPr>
                  </p:pic>
                </p:oleObj>
              </mc:Fallback>
            </mc:AlternateContent>
          </a:graphicData>
        </a:graphic>
      </p:graphicFrame>
      <p:sp>
        <p:nvSpPr>
          <p:cNvPr id="5" name="矩形 4"/>
          <p:cNvSpPr/>
          <p:nvPr/>
        </p:nvSpPr>
        <p:spPr>
          <a:xfrm>
            <a:off x="181025" y="5715466"/>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3199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68815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某溶液中可能</a:t>
            </a:r>
            <a:r>
              <a:rPr lang="zh-CN" altLang="zh-CN" sz="2800" kern="100" dirty="0" smtClean="0">
                <a:latin typeface="Times New Roman"/>
                <a:ea typeface="华文细黑"/>
                <a:cs typeface="Times New Roman"/>
              </a:rPr>
              <a:t>含有</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zh-CN" altLang="zh-CN" sz="2800" kern="100" dirty="0">
                <a:latin typeface="Times New Roman"/>
                <a:ea typeface="华文细黑"/>
                <a:cs typeface="Times New Roman"/>
              </a:rPr>
              <a:t>的几种。</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若加入锌粒，产生无色无味的气体；</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溶液，产生白色沉淀，且产生的沉淀量与加入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的物质的量之间的关系如图所示。则下列说法正确的是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68653041"/>
              </p:ext>
            </p:extLst>
          </p:nvPr>
        </p:nvGraphicFramePr>
        <p:xfrm>
          <a:off x="3428347" y="768974"/>
          <a:ext cx="8804275" cy="801688"/>
        </p:xfrm>
        <a:graphic>
          <a:graphicData uri="http://schemas.openxmlformats.org/presentationml/2006/ole">
            <mc:AlternateContent xmlns:mc="http://schemas.openxmlformats.org/markup-compatibility/2006">
              <mc:Choice xmlns:v="urn:schemas-microsoft-com:vml" Requires="v">
                <p:oleObj spid="_x0000_s66791" name="文档" r:id="rId16" imgW="8804042" imgH="801067" progId="Word.Document.12">
                  <p:embed/>
                </p:oleObj>
              </mc:Choice>
              <mc:Fallback>
                <p:oleObj name="文档" r:id="rId16" imgW="8804042" imgH="801067" progId="Word.Document.12">
                  <p:embed/>
                  <p:pic>
                    <p:nvPicPr>
                      <p:cNvPr id="0" name=""/>
                      <p:cNvPicPr/>
                      <p:nvPr/>
                    </p:nvPicPr>
                    <p:blipFill>
                      <a:blip r:embed="rId17"/>
                      <a:stretch>
                        <a:fillRect/>
                      </a:stretch>
                    </p:blipFill>
                    <p:spPr>
                      <a:xfrm>
                        <a:off x="3428347" y="768974"/>
                        <a:ext cx="8804275" cy="801688"/>
                      </a:xfrm>
                      <a:prstGeom prst="rect">
                        <a:avLst/>
                      </a:prstGeom>
                    </p:spPr>
                  </p:pic>
                </p:oleObj>
              </mc:Fallback>
            </mc:AlternateContent>
          </a:graphicData>
        </a:graphic>
      </p:graphicFrame>
      <p:pic>
        <p:nvPicPr>
          <p:cNvPr id="66563" name="Picture 3" descr="\\李笑影\李笑影\2016\一轮\化学\人教版化学\HX150.T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8175" y="2603798"/>
            <a:ext cx="4979388" cy="232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282333032"/>
              </p:ext>
            </p:extLst>
          </p:nvPr>
        </p:nvGraphicFramePr>
        <p:xfrm>
          <a:off x="315516" y="3193529"/>
          <a:ext cx="10401300" cy="3457575"/>
        </p:xfrm>
        <a:graphic>
          <a:graphicData uri="http://schemas.openxmlformats.org/presentationml/2006/ole">
            <mc:AlternateContent xmlns:mc="http://schemas.openxmlformats.org/markup-compatibility/2006">
              <mc:Choice xmlns:v="urn:schemas-microsoft-com:vml" Requires="v">
                <p:oleObj spid="_x0000_s66792" name="文档" r:id="rId19" imgW="10403501" imgH="3462397" progId="Word.Document.12">
                  <p:embed/>
                </p:oleObj>
              </mc:Choice>
              <mc:Fallback>
                <p:oleObj name="文档" r:id="rId19" imgW="10403501" imgH="3462397" progId="Word.Document.12">
                  <p:embed/>
                  <p:pic>
                    <p:nvPicPr>
                      <p:cNvPr id="0"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516" y="3193529"/>
                        <a:ext cx="10401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21"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90609678"/>
              </p:ext>
            </p:extLst>
          </p:nvPr>
        </p:nvGraphicFramePr>
        <p:xfrm>
          <a:off x="406574" y="1312540"/>
          <a:ext cx="11287125" cy="4781550"/>
        </p:xfrm>
        <a:graphic>
          <a:graphicData uri="http://schemas.openxmlformats.org/presentationml/2006/ole">
            <mc:AlternateContent xmlns:mc="http://schemas.openxmlformats.org/markup-compatibility/2006">
              <mc:Choice xmlns:v="urn:schemas-microsoft-com:vml" Requires="v">
                <p:oleObj spid="_x0000_s69802" name="文档" r:id="rId16" imgW="11289051" imgH="4794865" progId="Word.Document.12">
                  <p:embed/>
                </p:oleObj>
              </mc:Choice>
              <mc:Fallback>
                <p:oleObj name="文档" r:id="rId16" imgW="11289051" imgH="4794865" progId="Word.Document.12">
                  <p:embed/>
                  <p:pic>
                    <p:nvPicPr>
                      <p:cNvPr id="0" name=""/>
                      <p:cNvPicPr/>
                      <p:nvPr/>
                    </p:nvPicPr>
                    <p:blipFill>
                      <a:blip r:embed="rId17"/>
                      <a:stretch>
                        <a:fillRect/>
                      </a:stretch>
                    </p:blipFill>
                    <p:spPr>
                      <a:xfrm>
                        <a:off x="406574" y="1312540"/>
                        <a:ext cx="11287125" cy="4781550"/>
                      </a:xfrm>
                      <a:prstGeom prst="rect">
                        <a:avLst/>
                      </a:prstGeom>
                    </p:spPr>
                  </p:pic>
                </p:oleObj>
              </mc:Fallback>
            </mc:AlternateContent>
          </a:graphicData>
        </a:graphic>
      </p:graphicFrame>
      <p:sp>
        <p:nvSpPr>
          <p:cNvPr id="5" name="矩形 4"/>
          <p:cNvSpPr/>
          <p:nvPr/>
        </p:nvSpPr>
        <p:spPr>
          <a:xfrm>
            <a:off x="334566" y="5681092"/>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3336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252" y="680414"/>
            <a:ext cx="7793120" cy="25958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将一定质量的</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的混合物投入</a:t>
            </a:r>
            <a:r>
              <a:rPr lang="en-US" altLang="zh-CN" sz="2800" kern="100" dirty="0">
                <a:latin typeface="Times New Roman"/>
                <a:ea typeface="华文细黑"/>
                <a:cs typeface="Courier New"/>
              </a:rPr>
              <a:t>250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的稀硫酸中，固体全部溶解并产生气体。待反应完全后，向所得溶液中加入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溶液，生成沉淀的物质的量与加入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8610" name="Picture 2" descr="\\李笑影\李笑影\2016\一轮\化学\人教版化学\HX152.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36396" y="939059"/>
            <a:ext cx="3754466" cy="22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2109" y="3848482"/>
            <a:ext cx="1187319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当加入氢氧化钠溶液的体积为</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时，溶液的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7</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spc="-100" dirty="0">
                <a:latin typeface="Times New Roman"/>
                <a:ea typeface="华文细黑"/>
                <a:cs typeface="Times New Roman"/>
              </a:rPr>
              <a:t>当加入氢氧化钠溶液的体积为</a:t>
            </a:r>
            <a:r>
              <a:rPr lang="en-US" altLang="zh-CN" sz="2800" kern="100" spc="-100" dirty="0">
                <a:latin typeface="Times New Roman"/>
                <a:ea typeface="华文细黑"/>
                <a:cs typeface="Courier New"/>
              </a:rPr>
              <a:t>20 mL</a:t>
            </a:r>
            <a:r>
              <a:rPr lang="zh-CN" altLang="zh-CN" sz="2800" kern="100" spc="-100" dirty="0">
                <a:latin typeface="Times New Roman"/>
                <a:ea typeface="华文细黑"/>
                <a:cs typeface="Times New Roman"/>
              </a:rPr>
              <a:t>时，溶液中的溶质只有硫酸镁和硫酸铝</a:t>
            </a:r>
            <a:endParaRPr lang="zh-CN" altLang="zh-CN" sz="2800" kern="100" spc="-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溶液的物质的量浓度为</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在标准状况下的体积为</a:t>
            </a:r>
            <a:r>
              <a:rPr lang="en-US" altLang="zh-CN" sz="2800" kern="100" dirty="0">
                <a:latin typeface="Times New Roman"/>
                <a:ea typeface="华文细黑"/>
                <a:cs typeface="Courier New"/>
              </a:rPr>
              <a:t>11.2 L</a:t>
            </a:r>
            <a:endParaRPr lang="zh-CN" altLang="zh-CN" sz="2800" kern="100" dirty="0">
              <a:effectLst/>
              <a:latin typeface="宋体"/>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377" y="683965"/>
            <a:ext cx="11688154" cy="5782609"/>
          </a:xfrm>
          <a:prstGeom prst="rect">
            <a:avLst/>
          </a:prstGeom>
        </p:spPr>
        <p:txBody>
          <a:bodyPr>
            <a:spAutoFit/>
          </a:bodyPr>
          <a:lstStyle/>
          <a:p>
            <a:pPr algn="just">
              <a:lnSpc>
                <a:spcPts val="5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从图像可以看出加入的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溶液先将过量的</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中和，此时溶液中的溶质为</a:t>
            </a:r>
            <a:r>
              <a:rPr lang="en-US" altLang="zh-CN" sz="2800" kern="100" dirty="0">
                <a:latin typeface="Times New Roman"/>
                <a:ea typeface="华文细黑"/>
              </a:rPr>
              <a:t>MgSO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Al</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和</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，但是此时因</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Mg</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水解使溶液呈酸性，</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tabLst>
                <a:tab pos="1890395" algn="l"/>
              </a:tabLst>
            </a:pPr>
            <a:r>
              <a:rPr lang="zh-CN" altLang="zh-CN" sz="2800" kern="100" dirty="0" smtClean="0">
                <a:latin typeface="Times New Roman"/>
                <a:ea typeface="华文细黑"/>
                <a:cs typeface="Times New Roman"/>
              </a:rPr>
              <a:t>当</a:t>
            </a:r>
            <a:r>
              <a:rPr lang="zh-CN" altLang="zh-CN" sz="2800" kern="100" dirty="0">
                <a:latin typeface="Times New Roman"/>
                <a:ea typeface="华文细黑"/>
                <a:cs typeface="Times New Roman"/>
              </a:rPr>
              <a:t>加入</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溶液的体积为</a:t>
            </a:r>
            <a:r>
              <a:rPr lang="en-US" altLang="zh-CN" sz="2800" kern="100" dirty="0">
                <a:latin typeface="Times New Roman"/>
                <a:ea typeface="华文细黑"/>
              </a:rPr>
              <a:t>200 mL</a:t>
            </a:r>
            <a:r>
              <a:rPr lang="zh-CN" altLang="zh-CN" sz="2800" kern="100" dirty="0">
                <a:latin typeface="Times New Roman"/>
                <a:ea typeface="华文细黑"/>
                <a:cs typeface="Times New Roman"/>
              </a:rPr>
              <a:t>时，此时溶质只有</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，根据元素守恒，可得</a:t>
            </a:r>
            <a:r>
              <a:rPr lang="en-US" altLang="zh-CN" sz="2800" i="1" kern="100" dirty="0">
                <a:latin typeface="Times New Roman"/>
                <a:ea typeface="华文细黑"/>
              </a:rPr>
              <a:t>n</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0.2 L</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2.0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0.25 L</a:t>
            </a:r>
            <a:r>
              <a:rPr lang="zh-CN" altLang="zh-CN" sz="2800" kern="100" dirty="0">
                <a:latin typeface="Times New Roman"/>
                <a:ea typeface="华文细黑"/>
                <a:cs typeface="Times New Roman"/>
              </a:rPr>
              <a:t>，则</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kern="100" dirty="0">
                <a:latin typeface="Times New Roman"/>
                <a:ea typeface="华文细黑"/>
                <a:cs typeface="Times New Roman"/>
              </a:rPr>
              <a:t>用于生成氢气的硫酸的物质的量为</a:t>
            </a:r>
            <a:r>
              <a:rPr lang="en-US" altLang="zh-CN" sz="2800" kern="100" dirty="0">
                <a:latin typeface="Times New Roman"/>
                <a:ea typeface="华文细黑"/>
                <a:cs typeface="Courier New"/>
              </a:rPr>
              <a:t>0.18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，标况下氢气的体积为</a:t>
            </a:r>
            <a:r>
              <a:rPr lang="en-US" altLang="zh-CN" sz="2800" kern="100" dirty="0">
                <a:latin typeface="Times New Roman"/>
                <a:ea typeface="华文细黑"/>
                <a:cs typeface="Courier New"/>
              </a:rPr>
              <a:t>0.45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10.08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9191550" y="5950074"/>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effectLst/>
              <a:latin typeface="宋体"/>
              <a:cs typeface="Courier New"/>
            </a:endParaRPr>
          </a:p>
        </p:txBody>
      </p:sp>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0650" y="707114"/>
            <a:ext cx="11688154" cy="267765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11.3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镁铝合金与</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稀硫酸恰好完全反应，将反应后的溶液加热蒸干，得到无水硫酸盐</a:t>
            </a:r>
            <a:r>
              <a:rPr lang="en-US" altLang="zh-CN" sz="2800" kern="100" dirty="0">
                <a:latin typeface="Times New Roman"/>
                <a:ea typeface="华文细黑"/>
                <a:cs typeface="Courier New"/>
              </a:rPr>
              <a:t>17.4 g</a:t>
            </a:r>
            <a:r>
              <a:rPr lang="zh-CN" altLang="zh-CN" sz="2800" kern="100" dirty="0">
                <a:latin typeface="Times New Roman"/>
                <a:ea typeface="华文细黑"/>
                <a:cs typeface="Times New Roman"/>
              </a:rPr>
              <a:t>，则原硫酸的物质的量浓度为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110718197"/>
              </p:ext>
            </p:extLst>
          </p:nvPr>
        </p:nvGraphicFramePr>
        <p:xfrm>
          <a:off x="287163" y="3539480"/>
          <a:ext cx="11496675" cy="2914650"/>
        </p:xfrm>
        <a:graphic>
          <a:graphicData uri="http://schemas.openxmlformats.org/presentationml/2006/ole">
            <mc:AlternateContent xmlns:mc="http://schemas.openxmlformats.org/markup-compatibility/2006">
              <mc:Choice xmlns:v="urn:schemas-microsoft-com:vml" Requires="v">
                <p:oleObj spid="_x0000_s70824" name="文档" r:id="rId16" imgW="11498474" imgH="2918739" progId="Word.Document.12">
                  <p:embed/>
                </p:oleObj>
              </mc:Choice>
              <mc:Fallback>
                <p:oleObj name="文档" r:id="rId16" imgW="11498474" imgH="2918739" progId="Word.Document.12">
                  <p:embed/>
                  <p:pic>
                    <p:nvPicPr>
                      <p:cNvPr id="0" name=""/>
                      <p:cNvPicPr/>
                      <p:nvPr/>
                    </p:nvPicPr>
                    <p:blipFill>
                      <a:blip r:embed="rId17"/>
                      <a:stretch>
                        <a:fillRect/>
                      </a:stretch>
                    </p:blipFill>
                    <p:spPr>
                      <a:xfrm>
                        <a:off x="287163" y="3539480"/>
                        <a:ext cx="11496675" cy="2914650"/>
                      </a:xfrm>
                      <a:prstGeom prst="rect">
                        <a:avLst/>
                      </a:prstGeom>
                    </p:spPr>
                  </p:pic>
                </p:oleObj>
              </mc:Fallback>
            </mc:AlternateContent>
          </a:graphicData>
        </a:graphic>
      </p:graphicFrame>
      <p:sp>
        <p:nvSpPr>
          <p:cNvPr id="4" name="矩形 3"/>
          <p:cNvSpPr/>
          <p:nvPr/>
        </p:nvSpPr>
        <p:spPr>
          <a:xfrm>
            <a:off x="8552012" y="15137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69990"/>
            <a:ext cx="11457851" cy="2111732"/>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rPr>
              <a:t>12.</a:t>
            </a:r>
            <a:r>
              <a:rPr lang="zh-CN" altLang="zh-CN" sz="2800" kern="100" dirty="0">
                <a:latin typeface="Times New Roman"/>
                <a:ea typeface="华文细黑"/>
                <a:cs typeface="Times New Roman"/>
              </a:rPr>
              <a:t>已知：</a:t>
            </a:r>
            <a:r>
              <a:rPr lang="en-US" altLang="zh-CN" sz="2800" kern="100" dirty="0">
                <a:latin typeface="Times New Roman"/>
                <a:ea typeface="华文细黑"/>
              </a:rPr>
              <a:t>2NaAlO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spc="-80" dirty="0">
                <a:latin typeface="Times New Roman"/>
                <a:ea typeface="华文细黑"/>
              </a:rPr>
              <a:t>==</a:t>
            </a:r>
            <a:r>
              <a:rPr lang="en-US" altLang="zh-CN" sz="2800" kern="100" dirty="0">
                <a:latin typeface="Times New Roman"/>
                <a:ea typeface="华文细黑"/>
              </a:rPr>
              <a:t>=2Al(OH)</a:t>
            </a:r>
            <a:r>
              <a:rPr lang="en-US" altLang="zh-CN" sz="2800" kern="100" baseline="-25000" dirty="0">
                <a:latin typeface="Times New Roman"/>
                <a:ea typeface="华文细黑"/>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，向含</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a:t>
            </a:r>
            <a:r>
              <a:rPr lang="en-US" altLang="zh-CN" sz="2800" kern="100" dirty="0" err="1">
                <a:latin typeface="Times New Roman"/>
                <a:ea typeface="华文细黑"/>
              </a:rPr>
              <a:t>NaOH</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的混合溶液中慢慢通入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，则通入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的量和生成沉淀的量的关系正确的是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表格 2"/>
          <p:cNvGraphicFramePr>
            <a:graphicFrameLocks noGrp="1"/>
          </p:cNvGraphicFramePr>
          <p:nvPr>
            <p:extLst>
              <p:ext uri="{D42A27DB-BD31-4B8C-83A1-F6EECF244321}">
                <p14:modId xmlns:p14="http://schemas.microsoft.com/office/powerpoint/2010/main" val="1127658531"/>
              </p:ext>
            </p:extLst>
          </p:nvPr>
        </p:nvGraphicFramePr>
        <p:xfrm>
          <a:off x="2417798" y="3021722"/>
          <a:ext cx="6997697" cy="1920240"/>
        </p:xfrm>
        <a:graphic>
          <a:graphicData uri="http://schemas.openxmlformats.org/drawingml/2006/table">
            <a:tbl>
              <a:tblPr/>
              <a:tblGrid>
                <a:gridCol w="3101107"/>
                <a:gridCol w="984023"/>
                <a:gridCol w="964272"/>
                <a:gridCol w="964272"/>
                <a:gridCol w="984023"/>
              </a:tblGrid>
              <a:tr h="127663">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B</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326">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5</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990">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a:t>
                      </a:r>
                      <a:r>
                        <a:rPr lang="zh-CN" sz="2800" kern="100">
                          <a:effectLst/>
                          <a:latin typeface="Times New Roman"/>
                          <a:ea typeface="华文细黑"/>
                          <a:cs typeface="Times New Roman"/>
                        </a:rPr>
                        <a:t>沉淀</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801033"/>
            <a:ext cx="11344407" cy="493301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反应的顺序依次为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93151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75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750"/>
                                        <p:tgtEl>
                                          <p:spTgt spid="4">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750"/>
                                        <p:tgtEl>
                                          <p:spTgt spid="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750"/>
                                        <p:tgtEl>
                                          <p:spTgt spid="4">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75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7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886594841"/>
              </p:ext>
            </p:extLst>
          </p:nvPr>
        </p:nvGraphicFramePr>
        <p:xfrm>
          <a:off x="299942" y="765498"/>
          <a:ext cx="9993313" cy="1077913"/>
        </p:xfrm>
        <a:graphic>
          <a:graphicData uri="http://schemas.openxmlformats.org/presentationml/2006/ole">
            <mc:AlternateContent xmlns:mc="http://schemas.openxmlformats.org/markup-compatibility/2006">
              <mc:Choice xmlns:v="urn:schemas-microsoft-com:vml" Requires="v">
                <p:oleObj spid="_x0000_s73895" name="文档" r:id="rId16" imgW="9994011" imgH="1077583" progId="Word.Document.12">
                  <p:embed/>
                </p:oleObj>
              </mc:Choice>
              <mc:Fallback>
                <p:oleObj name="文档" r:id="rId16" imgW="9994011" imgH="1077583" progId="Word.Document.12">
                  <p:embed/>
                  <p:pic>
                    <p:nvPicPr>
                      <p:cNvPr id="0" name=""/>
                      <p:cNvPicPr/>
                      <p:nvPr/>
                    </p:nvPicPr>
                    <p:blipFill>
                      <a:blip r:embed="rId17"/>
                      <a:stretch>
                        <a:fillRect/>
                      </a:stretch>
                    </p:blipFill>
                    <p:spPr>
                      <a:xfrm>
                        <a:off x="299942" y="765498"/>
                        <a:ext cx="9993313" cy="1077913"/>
                      </a:xfrm>
                      <a:prstGeom prst="rect">
                        <a:avLst/>
                      </a:prstGeom>
                    </p:spPr>
                  </p:pic>
                </p:oleObj>
              </mc:Fallback>
            </mc:AlternateContent>
          </a:graphicData>
        </a:graphic>
      </p:graphicFrame>
      <p:sp>
        <p:nvSpPr>
          <p:cNvPr id="5" name="矩形 4"/>
          <p:cNvSpPr/>
          <p:nvPr/>
        </p:nvSpPr>
        <p:spPr>
          <a:xfrm>
            <a:off x="262558" y="1218322"/>
            <a:ext cx="11755638"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结合选项，当通入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时，还剩</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553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750"/>
                                        <p:tgtEl>
                                          <p:spTgt spid="5">
                                            <p:txEl>
                                              <p:pRg st="0" end="0"/>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750"/>
                                        <p:tgtEl>
                                          <p:spTgt spid="5">
                                            <p:txEl>
                                              <p:pRg st="2" end="2"/>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blinds(horizontal)">
                                      <p:cBhvr>
                                        <p:cTn id="21" dur="750"/>
                                        <p:tgtEl>
                                          <p:spTgt spid="5">
                                            <p:txEl>
                                              <p:pRg st="3" end="3"/>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linds(horizontal)">
                                      <p:cBhvr>
                                        <p:cTn id="25"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1025" y="765498"/>
            <a:ext cx="11755638"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铝是一种应用广泛的金属，工业上用</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和冰晶石</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混合熔融电解制得。</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等。从铝土矿中提炼</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的流程如下：</a:t>
            </a:r>
            <a:endParaRPr lang="zh-CN" altLang="zh-CN" sz="2800" kern="100" dirty="0">
              <a:effectLst/>
              <a:latin typeface="宋体"/>
              <a:cs typeface="Courier New"/>
            </a:endParaRPr>
          </a:p>
        </p:txBody>
      </p:sp>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4754" name="Picture 2" descr="\\李笑影\李笑影\2016\一轮\化学\人教版化学\225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1069" y="2952158"/>
            <a:ext cx="8490561" cy="242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8953" y="712540"/>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对比掌握铝、镁的性质</a:t>
            </a: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镁粉是焰火、闪光粉、鞭炮中不可少的原料。工业上制造镁粉是将镁蒸气在某种气体中冷却，有下列气体：</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空气、</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Ar</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，其中可作为冷却气体的是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③</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和</a:t>
            </a:r>
            <a:r>
              <a:rPr lang="en-US" altLang="zh-CN" sz="2800" kern="100" dirty="0" smtClean="0">
                <a:latin typeface="宋体"/>
                <a:ea typeface="华文细黑"/>
                <a:cs typeface="Times New Roman"/>
              </a:rPr>
              <a:t>⑤</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加热时</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等都能与镁反应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444399" y="2911786"/>
            <a:ext cx="591829" cy="769441"/>
          </a:xfrm>
          <a:prstGeom prst="rect">
            <a:avLst/>
          </a:prstGeom>
        </p:spPr>
        <p:txBody>
          <a:bodyPr wrap="none">
            <a:spAutoFit/>
          </a:bodyPr>
          <a:lstStyle/>
          <a:p>
            <a:r>
              <a:rPr lang="en-US" altLang="zh-CN" sz="4400" b="1" kern="100" dirty="0" smtClean="0">
                <a:solidFill>
                  <a:srgbClr val="FF0000"/>
                </a:solidFill>
                <a:latin typeface="Times New Roman"/>
                <a:cs typeface="Times New Roman"/>
              </a:rPr>
              <a:t>C</a:t>
            </a:r>
            <a:endParaRPr lang="zh-CN" altLang="en-US" sz="44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9119542" y="2493690"/>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2" name="矩形 11"/>
          <p:cNvSpPr/>
          <p:nvPr/>
        </p:nvSpPr>
        <p:spPr>
          <a:xfrm>
            <a:off x="10252826" y="2526789"/>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3029" y="907919"/>
            <a:ext cx="11010769" cy="656077"/>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以萤石</a:t>
            </a:r>
            <a:r>
              <a:rPr lang="en-US" altLang="zh-CN" sz="2800" kern="100" dirty="0">
                <a:latin typeface="Times New Roman"/>
                <a:ea typeface="华文细黑"/>
                <a:cs typeface="Courier New"/>
              </a:rPr>
              <a:t>(CaF</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和纯碱为原料制备冰晶石的流程如下：</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5778" name="Picture 2" descr="\\李笑影\李笑影\2016\一轮\化学\人教版化学\226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62758" y="1988039"/>
            <a:ext cx="7906837" cy="20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837506"/>
            <a:ext cx="11524007" cy="3618939"/>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smtClean="0">
                <a:latin typeface="Times New Roman"/>
                <a:ea typeface="华文细黑"/>
                <a:cs typeface="Times New Roman"/>
              </a:rPr>
              <a:t>溶液时，</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反应，分别生成</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72083" y="1462458"/>
            <a:ext cx="11232086" cy="1410322"/>
          </a:xfrm>
          <a:prstGeom prst="rect">
            <a:avLst/>
          </a:prstGeom>
        </p:spPr>
        <p:txBody>
          <a:bodyPr>
            <a:spAutoFit/>
          </a:bodyPr>
          <a:lstStyle/>
          <a:p>
            <a:pPr>
              <a:lnSpc>
                <a:spcPts val="5500"/>
              </a:lnSpc>
            </a:pPr>
            <a:r>
              <a:rPr lang="en-US" altLang="zh-CN" sz="2800" kern="100" dirty="0" smtClean="0">
                <a:solidFill>
                  <a:schemeClr val="accent6">
                    <a:lumMod val="75000"/>
                  </a:schemeClr>
                </a:solidFill>
                <a:latin typeface="Times New Roman"/>
                <a:ea typeface="华文细黑"/>
              </a:rPr>
              <a:t>			         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2</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2NaOH</a:t>
            </a:r>
          </a:p>
          <a:p>
            <a:pPr>
              <a:lnSpc>
                <a:spcPts val="5500"/>
              </a:lnSpc>
            </a:pP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62558" y="837506"/>
            <a:ext cx="11639246" cy="195367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宋体"/>
                <a:ea typeface="华文细黑"/>
                <a:cs typeface="Times New Roman"/>
              </a:rPr>
              <a:t>Ⅰ</a:t>
            </a:r>
            <a:r>
              <a:rPr lang="zh-CN" altLang="zh-CN" sz="2800" kern="100" dirty="0">
                <a:solidFill>
                  <a:prstClr val="black"/>
                </a:solidFill>
                <a:latin typeface="Times New Roman"/>
                <a:ea typeface="华文细黑"/>
                <a:cs typeface="Times New Roman"/>
              </a:rPr>
              <a:t>中加入</a:t>
            </a:r>
            <a:r>
              <a:rPr lang="en-US" altLang="zh-CN" sz="2800" kern="100" dirty="0" err="1">
                <a:solidFill>
                  <a:prstClr val="black"/>
                </a:solidFill>
                <a:latin typeface="Times New Roman"/>
                <a:ea typeface="华文细黑"/>
              </a:rPr>
              <a:t>CaO</a:t>
            </a:r>
            <a:r>
              <a:rPr lang="zh-CN" altLang="zh-CN" sz="2800" kern="100" dirty="0">
                <a:solidFill>
                  <a:prstClr val="black"/>
                </a:solidFill>
                <a:latin typeface="Times New Roman"/>
                <a:ea typeface="华文细黑"/>
                <a:cs typeface="Times New Roman"/>
              </a:rPr>
              <a:t>生成的沉淀是</a:t>
            </a:r>
            <a:r>
              <a:rPr lang="en-US" altLang="zh-CN" sz="2800" kern="100" dirty="0">
                <a:solidFill>
                  <a:prstClr val="black"/>
                </a:solidFill>
                <a:latin typeface="Times New Roman"/>
                <a:ea typeface="华文细黑"/>
              </a:rPr>
              <a:t>_______</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的离子方程式为</a:t>
            </a:r>
            <a:r>
              <a:rPr lang="en-US" altLang="zh-CN" sz="2800" kern="100" dirty="0" smtClean="0">
                <a:solidFill>
                  <a:prstClr val="black"/>
                </a:solidFill>
                <a:latin typeface="Times New Roman"/>
                <a:ea typeface="华文细黑"/>
              </a:rPr>
              <a:t>_________________________________________________________________________________</a:t>
            </a:r>
            <a:r>
              <a:rPr lang="en-US" altLang="zh-CN" sz="2800" kern="100" dirty="0">
                <a:solidFill>
                  <a:prstClr val="black"/>
                </a:solidFill>
                <a:latin typeface="Times New Roman"/>
                <a:ea typeface="华文细黑"/>
              </a:rPr>
              <a:t>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20" name="矩形 19"/>
          <p:cNvSpPr/>
          <p:nvPr/>
        </p:nvSpPr>
        <p:spPr>
          <a:xfrm>
            <a:off x="5694712" y="925885"/>
            <a:ext cx="126188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CaSiO</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886908203"/>
              </p:ext>
            </p:extLst>
          </p:nvPr>
        </p:nvGraphicFramePr>
        <p:xfrm>
          <a:off x="340194" y="1565945"/>
          <a:ext cx="11706225" cy="1600200"/>
        </p:xfrm>
        <a:graphic>
          <a:graphicData uri="http://schemas.openxmlformats.org/presentationml/2006/ole">
            <mc:AlternateContent xmlns:mc="http://schemas.openxmlformats.org/markup-compatibility/2006">
              <mc:Choice xmlns:v="urn:schemas-microsoft-com:vml" Requires="v">
                <p:oleObj spid="_x0000_s77123" name="文档" r:id="rId16" imgW="11707897" imgH="1603936" progId="Word.Document.12">
                  <p:embed/>
                </p:oleObj>
              </mc:Choice>
              <mc:Fallback>
                <p:oleObj name="文档" r:id="rId16" imgW="11707897" imgH="1603936" progId="Word.Document.12">
                  <p:embed/>
                  <p:pic>
                    <p:nvPicPr>
                      <p:cNvPr id="0" name=""/>
                      <p:cNvPicPr/>
                      <p:nvPr/>
                    </p:nvPicPr>
                    <p:blipFill>
                      <a:blip r:embed="rId17"/>
                      <a:stretch>
                        <a:fillRect/>
                      </a:stretch>
                    </p:blipFill>
                    <p:spPr>
                      <a:xfrm>
                        <a:off x="340194" y="1565945"/>
                        <a:ext cx="11706225" cy="1600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73969455"/>
              </p:ext>
            </p:extLst>
          </p:nvPr>
        </p:nvGraphicFramePr>
        <p:xfrm>
          <a:off x="322335" y="3006477"/>
          <a:ext cx="11249025" cy="2295525"/>
        </p:xfrm>
        <a:graphic>
          <a:graphicData uri="http://schemas.openxmlformats.org/presentationml/2006/ole">
            <mc:AlternateContent xmlns:mc="http://schemas.openxmlformats.org/markup-compatibility/2006">
              <mc:Choice xmlns:v="urn:schemas-microsoft-com:vml" Requires="v">
                <p:oleObj spid="_x0000_s77124" name="文档" r:id="rId18" imgW="11250909" imgH="2301895" progId="Word.Document.12">
                  <p:embed/>
                </p:oleObj>
              </mc:Choice>
              <mc:Fallback>
                <p:oleObj name="文档" r:id="rId18" imgW="11250909" imgH="2301895" progId="Word.Document.12">
                  <p:embed/>
                  <p:pic>
                    <p:nvPicPr>
                      <p:cNvPr id="0" name=""/>
                      <p:cNvPicPr/>
                      <p:nvPr/>
                    </p:nvPicPr>
                    <p:blipFill>
                      <a:blip r:embed="rId19"/>
                      <a:stretch>
                        <a:fillRect/>
                      </a:stretch>
                    </p:blipFill>
                    <p:spPr>
                      <a:xfrm>
                        <a:off x="322335" y="3006477"/>
                        <a:ext cx="11249025" cy="2295525"/>
                      </a:xfrm>
                      <a:prstGeom prst="rect">
                        <a:avLst/>
                      </a:prstGeom>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40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3200" y="890975"/>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(3)E</a:t>
            </a:r>
            <a:r>
              <a:rPr lang="zh-CN" altLang="zh-CN" sz="2800" kern="100" dirty="0">
                <a:latin typeface="Times New Roman"/>
                <a:ea typeface="华文细黑"/>
                <a:cs typeface="Times New Roman"/>
              </a:rPr>
              <a:t>可作为建筑材料，化合物</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，写出由</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制备冰晶石的化学方程式</a:t>
            </a: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萤石</a:t>
            </a:r>
            <a:r>
              <a:rPr lang="zh-CN" altLang="zh-CN" sz="2800" kern="100" dirty="0">
                <a:latin typeface="Times New Roman"/>
                <a:ea typeface="华文细黑"/>
                <a:cs typeface="Times New Roman"/>
              </a:rPr>
              <a:t>能与浓硫酸反应生成</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三者均没有发生氧化还原反应，根据质量守恒定律可写出化学方程式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5864049" y="1025352"/>
            <a:ext cx="1503938"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浓</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6" name="矩形 5"/>
          <p:cNvSpPr/>
          <p:nvPr/>
        </p:nvSpPr>
        <p:spPr>
          <a:xfrm>
            <a:off x="1937792" y="1582480"/>
            <a:ext cx="9812557" cy="660758"/>
          </a:xfrm>
          <a:prstGeom prst="rect">
            <a:avLst/>
          </a:prstGeom>
        </p:spPr>
        <p:txBody>
          <a:bodyPr>
            <a:spAutoFit/>
          </a:bodyPr>
          <a:lstStyle/>
          <a:p>
            <a:pPr>
              <a:lnSpc>
                <a:spcPct val="150000"/>
              </a:lnSpc>
            </a:pPr>
            <a:r>
              <a:rPr lang="en-US" altLang="zh-CN" sz="2800" kern="100">
                <a:solidFill>
                  <a:schemeClr val="accent6">
                    <a:lumMod val="75000"/>
                  </a:schemeClr>
                </a:solidFill>
                <a:latin typeface="Times New Roman"/>
                <a:ea typeface="华文细黑"/>
              </a:rPr>
              <a:t>12HF</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2Al(OH)</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AlF</a:t>
            </a:r>
            <a:r>
              <a:rPr lang="en-US" altLang="zh-CN" sz="2800" kern="100" baseline="-25000" dirty="0">
                <a:solidFill>
                  <a:schemeClr val="accent6">
                    <a:lumMod val="75000"/>
                  </a:schemeClr>
                </a:solidFill>
                <a:latin typeface="Times New Roman"/>
                <a:ea typeface="华文细黑"/>
              </a:rPr>
              <a:t>6</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9H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085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1" end="1"/>
                                            </p:txEl>
                                          </p:spTgt>
                                        </p:tgtEl>
                                      </p:cBhvr>
                                    </p:animEffect>
                                    <p:set>
                                      <p:cBhvr>
                                        <p:cTn id="20" dur="1" fill="hold">
                                          <p:stCondLst>
                                            <p:cond delay="499"/>
                                          </p:stCondLst>
                                        </p:cTn>
                                        <p:tgtEl>
                                          <p:spTgt spid="4">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1840" y="1164248"/>
            <a:ext cx="11524006"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电解法制铝的化学方程式是</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以石墨为电极，阳极产生的混合气体的成分是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制取金属铝，加入的冰晶石为助熔剂；阳极产生的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能与石墨电极反应生成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可能含有</a:t>
            </a:r>
            <a:r>
              <a:rPr lang="en-US" altLang="zh-CN" sz="2800" kern="100" dirty="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85519082"/>
              </p:ext>
            </p:extLst>
          </p:nvPr>
        </p:nvGraphicFramePr>
        <p:xfrm>
          <a:off x="5221585" y="884957"/>
          <a:ext cx="5372100" cy="1009650"/>
        </p:xfrm>
        <a:graphic>
          <a:graphicData uri="http://schemas.openxmlformats.org/presentationml/2006/ole">
            <mc:AlternateContent xmlns:mc="http://schemas.openxmlformats.org/markup-compatibility/2006">
              <mc:Choice xmlns:v="urn:schemas-microsoft-com:vml" Requires="v">
                <p:oleObj spid="_x0000_s77985" name="文档" r:id="rId16" imgW="5379521" imgH="1009476" progId="Word.Document.12">
                  <p:embed/>
                </p:oleObj>
              </mc:Choice>
              <mc:Fallback>
                <p:oleObj name="文档" r:id="rId16" imgW="5379521" imgH="1009476" progId="Word.Document.12">
                  <p:embed/>
                  <p:pic>
                    <p:nvPicPr>
                      <p:cNvPr id="0" name=""/>
                      <p:cNvPicPr/>
                      <p:nvPr/>
                    </p:nvPicPr>
                    <p:blipFill>
                      <a:blip r:embed="rId17"/>
                      <a:stretch>
                        <a:fillRect/>
                      </a:stretch>
                    </p:blipFill>
                    <p:spPr>
                      <a:xfrm>
                        <a:off x="5221585" y="884957"/>
                        <a:ext cx="5372100" cy="1009650"/>
                      </a:xfrm>
                      <a:prstGeom prst="rect">
                        <a:avLst/>
                      </a:prstGeom>
                    </p:spPr>
                  </p:pic>
                </p:oleObj>
              </mc:Fallback>
            </mc:AlternateContent>
          </a:graphicData>
        </a:graphic>
      </p:graphicFrame>
      <p:sp>
        <p:nvSpPr>
          <p:cNvPr id="4" name="矩形 3"/>
          <p:cNvSpPr/>
          <p:nvPr/>
        </p:nvSpPr>
        <p:spPr>
          <a:xfrm>
            <a:off x="7486220" y="1989346"/>
            <a:ext cx="228139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6312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xEl>
                                              <p:pRg st="2" end="2"/>
                                            </p:txEl>
                                          </p:spTgt>
                                        </p:tgtEl>
                                      </p:cBhvr>
                                    </p:animEffect>
                                    <p:set>
                                      <p:cBhvr>
                                        <p:cTn id="20" dur="1" fill="hold">
                                          <p:stCondLst>
                                            <p:cond delay="499"/>
                                          </p:stCondLst>
                                        </p:cTn>
                                        <p:tgtEl>
                                          <p:spTgt spid="6">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8399" y="1557586"/>
            <a:ext cx="11568397" cy="2816284"/>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铝镁合金已成为轮船制造、化工生产等行业的重要材料。某研究性学习小组的三位同学，为测定某含镁</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的铝镁合金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不含其他元素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中镁的质量分数，设计下列三种不同实验方案进行探究。填写下列空白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649444353"/>
              </p:ext>
            </p:extLst>
          </p:nvPr>
        </p:nvGraphicFramePr>
        <p:xfrm>
          <a:off x="348153" y="4435246"/>
          <a:ext cx="10717213" cy="973138"/>
        </p:xfrm>
        <a:graphic>
          <a:graphicData uri="http://schemas.openxmlformats.org/presentationml/2006/ole">
            <mc:AlternateContent xmlns:mc="http://schemas.openxmlformats.org/markup-compatibility/2006">
              <mc:Choice xmlns:v="urn:schemas-microsoft-com:vml" Requires="v">
                <p:oleObj spid="_x0000_s79008" name="文档" r:id="rId16" imgW="10717636" imgH="974475" progId="Word.Document.12">
                  <p:embed/>
                </p:oleObj>
              </mc:Choice>
              <mc:Fallback>
                <p:oleObj name="文档" r:id="rId16" imgW="10717636" imgH="974475" progId="Word.Document.12">
                  <p:embed/>
                  <p:pic>
                    <p:nvPicPr>
                      <p:cNvPr id="0" name=""/>
                      <p:cNvPicPr/>
                      <p:nvPr/>
                    </p:nvPicPr>
                    <p:blipFill>
                      <a:blip r:embed="rId17"/>
                      <a:stretch>
                        <a:fillRect/>
                      </a:stretch>
                    </p:blipFill>
                    <p:spPr>
                      <a:xfrm>
                        <a:off x="348153" y="4435246"/>
                        <a:ext cx="10717213" cy="973138"/>
                      </a:xfrm>
                      <a:prstGeom prst="rect">
                        <a:avLst/>
                      </a:prstGeom>
                    </p:spPr>
                  </p:pic>
                </p:oleObj>
              </mc:Fallback>
            </mc:AlternateContent>
          </a:graphicData>
        </a:graphic>
      </p:graphicFrame>
      <p:sp>
        <p:nvSpPr>
          <p:cNvPr id="5" name="矩形 4"/>
          <p:cNvSpPr/>
          <p:nvPr/>
        </p:nvSpPr>
        <p:spPr>
          <a:xfrm>
            <a:off x="274746" y="5355426"/>
            <a:ext cx="11873194"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实验中发生反应的化学方程式</a:t>
            </a:r>
            <a:r>
              <a:rPr lang="zh-CN" altLang="zh-CN" sz="2800" kern="10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78398"/>
            <a:ext cx="11296938" cy="348750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实验步骤：</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铝镁合金粉末样品，投入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溶液中，充分反应。</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a:t>
            </a:r>
            <a:r>
              <a:rPr lang="en-US" altLang="zh-CN" sz="2800" i="1" kern="100" dirty="0">
                <a:latin typeface="Times New Roman"/>
                <a:ea typeface="华文细黑"/>
                <a:cs typeface="Courier New"/>
              </a:rPr>
              <a:t>V</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过滤、洗涤、干燥、称量固体。该步骤中若未洗涤固体，测得镁的质量分数将</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49617" y="909514"/>
            <a:ext cx="2343911" cy="523220"/>
          </a:xfrm>
          <a:prstGeom prst="rect">
            <a:avLst/>
          </a:prstGeom>
        </p:spPr>
        <p:txBody>
          <a:bodyPr wrap="none">
            <a:spAutoFit/>
          </a:bodyPr>
          <a:lstStyle/>
          <a:p>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126343922"/>
              </p:ext>
            </p:extLst>
          </p:nvPr>
        </p:nvGraphicFramePr>
        <p:xfrm>
          <a:off x="550590" y="1648758"/>
          <a:ext cx="7550150" cy="1743075"/>
        </p:xfrm>
        <a:graphic>
          <a:graphicData uri="http://schemas.openxmlformats.org/presentationml/2006/ole">
            <mc:AlternateContent xmlns:mc="http://schemas.openxmlformats.org/markup-compatibility/2006">
              <mc:Choice xmlns:v="urn:schemas-microsoft-com:vml" Requires="v">
                <p:oleObj spid="_x0000_s82077" name="文档" r:id="rId16" imgW="7550911" imgH="1742714" progId="Word.Document.12">
                  <p:embed/>
                </p:oleObj>
              </mc:Choice>
              <mc:Fallback>
                <p:oleObj name="文档" r:id="rId16" imgW="7550911" imgH="1742714" progId="Word.Document.12">
                  <p:embed/>
                  <p:pic>
                    <p:nvPicPr>
                      <p:cNvPr id="0" name=""/>
                      <p:cNvPicPr/>
                      <p:nvPr/>
                    </p:nvPicPr>
                    <p:blipFill>
                      <a:blip r:embed="rId17"/>
                      <a:stretch>
                        <a:fillRect/>
                      </a:stretch>
                    </p:blipFill>
                    <p:spPr>
                      <a:xfrm>
                        <a:off x="550590" y="1648758"/>
                        <a:ext cx="7550150" cy="1743075"/>
                      </a:xfrm>
                      <a:prstGeom prst="rect">
                        <a:avLst/>
                      </a:prstGeom>
                    </p:spPr>
                  </p:pic>
                </p:oleObj>
              </mc:Fallback>
            </mc:AlternateContent>
          </a:graphicData>
        </a:graphic>
      </p:graphicFrame>
      <p:sp>
        <p:nvSpPr>
          <p:cNvPr id="7" name="矩形 6"/>
          <p:cNvSpPr/>
          <p:nvPr/>
        </p:nvSpPr>
        <p:spPr>
          <a:xfrm>
            <a:off x="476444" y="3237721"/>
            <a:ext cx="10793813" cy="220829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探究一　</a:t>
            </a:r>
            <a:r>
              <a:rPr lang="en-US" altLang="zh-CN" sz="2800" kern="100" dirty="0">
                <a:solidFill>
                  <a:schemeClr val="accent6">
                    <a:lumMod val="75000"/>
                  </a:schemeClr>
                </a:solidFill>
                <a:latin typeface="Times New Roman"/>
                <a:ea typeface="华文细黑"/>
                <a:cs typeface="Courier New"/>
              </a:rPr>
              <a:t>2Al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=2NaAlO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(1)97 mL</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偏高</a:t>
            </a:r>
            <a:endParaRPr lang="zh-CN" altLang="zh-CN" sz="2800" kern="100" dirty="0">
              <a:solidFill>
                <a:schemeClr val="accent6">
                  <a:lumMod val="75000"/>
                </a:schemeClr>
              </a:solidFill>
              <a:effectLst/>
              <a:latin typeface="宋体"/>
              <a:cs typeface="Courier New"/>
            </a:endParaRPr>
          </a:p>
        </p:txBody>
      </p:sp>
      <p:sp>
        <p:nvSpPr>
          <p:cNvPr id="19"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2935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750"/>
                                        <p:tgtEl>
                                          <p:spTgt spid="7">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linds(horizontal)">
                                      <p:cBhvr>
                                        <p:cTn id="18" dur="750"/>
                                        <p:tgtEl>
                                          <p:spTgt spid="7">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linds(horizontal)">
                                      <p:cBhvr>
                                        <p:cTn id="22"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981522"/>
            <a:ext cx="11409907" cy="65607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探究二</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34669284"/>
              </p:ext>
            </p:extLst>
          </p:nvPr>
        </p:nvGraphicFramePr>
        <p:xfrm>
          <a:off x="324710" y="1735113"/>
          <a:ext cx="7847013" cy="1190625"/>
        </p:xfrm>
        <a:graphic>
          <a:graphicData uri="http://schemas.openxmlformats.org/presentationml/2006/ole">
            <mc:AlternateContent xmlns:mc="http://schemas.openxmlformats.org/markup-compatibility/2006">
              <mc:Choice xmlns:v="urn:schemas-microsoft-com:vml" Requires="v">
                <p:oleObj spid="_x0000_s80032" name="文档" r:id="rId16" imgW="7846482" imgH="1190489" progId="Word.Document.12">
                  <p:embed/>
                </p:oleObj>
              </mc:Choice>
              <mc:Fallback>
                <p:oleObj name="文档" r:id="rId16" imgW="7846482" imgH="1190489" progId="Word.Document.12">
                  <p:embed/>
                  <p:pic>
                    <p:nvPicPr>
                      <p:cNvPr id="0" name=""/>
                      <p:cNvPicPr/>
                      <p:nvPr/>
                    </p:nvPicPr>
                    <p:blipFill>
                      <a:blip r:embed="rId17"/>
                      <a:stretch>
                        <a:fillRect/>
                      </a:stretch>
                    </p:blipFill>
                    <p:spPr>
                      <a:xfrm>
                        <a:off x="324710" y="1735113"/>
                        <a:ext cx="7847013" cy="1190625"/>
                      </a:xfrm>
                      <a:prstGeom prst="rect">
                        <a:avLst/>
                      </a:prstGeom>
                    </p:spPr>
                  </p:pic>
                </p:oleObj>
              </mc:Fallback>
            </mc:AlternateContent>
          </a:graphicData>
        </a:graphic>
      </p:graphicFrame>
      <p:sp>
        <p:nvSpPr>
          <p:cNvPr id="5" name="矩形 4"/>
          <p:cNvSpPr/>
          <p:nvPr/>
        </p:nvSpPr>
        <p:spPr>
          <a:xfrm>
            <a:off x="262558" y="2556173"/>
            <a:ext cx="1980029"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实验装置：</a:t>
            </a:r>
            <a:endParaRPr lang="zh-CN" altLang="zh-CN" sz="2800" kern="100">
              <a:effectLst/>
              <a:latin typeface="宋体"/>
              <a:cs typeface="Courier New"/>
            </a:endParaRPr>
          </a:p>
        </p:txBody>
      </p:sp>
      <p:pic>
        <p:nvPicPr>
          <p:cNvPr id="79875" name="Picture 3" descr="\\李笑影\李笑影\2016\一轮\化学\人教版化学\HX155.TI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006" y="3400502"/>
            <a:ext cx="3191583" cy="31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704468"/>
            <a:ext cx="11639246" cy="5029582"/>
          </a:xfrm>
          <a:prstGeom prst="rect">
            <a:avLst/>
          </a:prstGeom>
        </p:spPr>
        <p:txBody>
          <a:bodyPr>
            <a:spAutoFit/>
          </a:bodyPr>
          <a:lstStyle/>
          <a:p>
            <a:pPr>
              <a:lnSpc>
                <a:spcPts val="5500"/>
              </a:lnSpc>
              <a:spcAft>
                <a:spcPts val="0"/>
              </a:spcAft>
            </a:pPr>
            <a:r>
              <a:rPr lang="zh-CN" altLang="zh-CN" sz="2800" kern="100" dirty="0">
                <a:latin typeface="Times New Roman"/>
                <a:ea typeface="华文细黑"/>
                <a:cs typeface="Times New Roman"/>
              </a:rPr>
              <a:t>问题讨论：</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某同学提出该实验装置不够完善，应在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之间添加一个干燥、除酸雾的装置。你的意见是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需要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不需要</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为使测定结果尽可能精确，实验中应注意的问题是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写出两点</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a:t>
            </a:r>
          </a:p>
          <a:p>
            <a:pPr>
              <a:lnSpc>
                <a:spcPts val="55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3987924" y="2250430"/>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不需要</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724178" y="3647271"/>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检查装置的气密性</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307658" y="4221915"/>
            <a:ext cx="11639246"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合金</a:t>
            </a:r>
            <a:r>
              <a:rPr lang="zh-CN" altLang="zh-CN" sz="2800" kern="100" dirty="0">
                <a:solidFill>
                  <a:schemeClr val="accent6">
                    <a:lumMod val="75000"/>
                  </a:schemeClr>
                </a:solidFill>
                <a:latin typeface="Times New Roman"/>
                <a:ea typeface="华文细黑"/>
                <a:cs typeface="Times New Roman"/>
              </a:rPr>
              <a:t>完全溶解</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或加入足量盐酸，或调整量气管</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的高度，使</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中的液面与</a:t>
            </a:r>
            <a:r>
              <a:rPr lang="en-US" altLang="zh-CN" sz="2800"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中液面相平，合理答案均可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385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02891"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下列关于铝单质的叙述中正确的是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由于铝在空气中不会锈蚀，所以铝制品的使用寿命都很长</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由于铝具有强还原性，所以常用铝来冶炼某些高熔点金属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常温下，铝被浓硫酸钝化，所以可用浓硫酸除去铝表面的铜镀层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由于铝的导电性能比铜强，所以常用铝制造电线、电缆</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b="1" kern="100" dirty="0">
                <a:solidFill>
                  <a:srgbClr val="FF0000"/>
                </a:solidFill>
                <a:latin typeface="Times New Roman"/>
                <a:ea typeface="华文细黑"/>
                <a:cs typeface="Times New Roman"/>
              </a:rPr>
              <a:t>铜在加热的条件下才能与浓硫酸反应</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而在</a:t>
            </a:r>
            <a:r>
              <a:rPr lang="zh-CN" altLang="zh-CN" sz="2800" b="1" kern="100" dirty="0" smtClean="0">
                <a:solidFill>
                  <a:srgbClr val="FF0000"/>
                </a:solidFill>
                <a:latin typeface="Times New Roman"/>
                <a:ea typeface="华文细黑"/>
                <a:cs typeface="Times New Roman"/>
              </a:rPr>
              <a:t>加热</a:t>
            </a:r>
            <a:r>
              <a:rPr lang="zh-CN" altLang="en-US" sz="2800" b="1" kern="100" dirty="0" smtClean="0">
                <a:solidFill>
                  <a:srgbClr val="FF0000"/>
                </a:solidFill>
                <a:latin typeface="Times New Roman"/>
                <a:ea typeface="华文细黑"/>
                <a:cs typeface="Times New Roman"/>
              </a:rPr>
              <a:t>条件下，</a:t>
            </a:r>
            <a:r>
              <a:rPr lang="zh-CN" altLang="zh-CN" sz="2800" b="1" kern="100" dirty="0" smtClean="0">
                <a:solidFill>
                  <a:srgbClr val="FF0000"/>
                </a:solidFill>
                <a:latin typeface="Times New Roman"/>
                <a:ea typeface="华文细黑"/>
                <a:cs typeface="Times New Roman"/>
              </a:rPr>
              <a:t>浓硫酸能与</a:t>
            </a:r>
            <a:r>
              <a:rPr lang="zh-CN" altLang="zh-CN" sz="2800" b="1" kern="100" dirty="0">
                <a:solidFill>
                  <a:srgbClr val="FF0000"/>
                </a:solidFill>
                <a:latin typeface="Times New Roman"/>
                <a:ea typeface="华文细黑"/>
                <a:cs typeface="Times New Roman"/>
              </a:rPr>
              <a:t>氧化铝反应；铜的导电性能比铝强</a:t>
            </a:r>
            <a:r>
              <a:rPr lang="zh-CN"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
        <p:nvSpPr>
          <p:cNvPr id="2" name="矩形 1"/>
          <p:cNvSpPr/>
          <p:nvPr/>
        </p:nvSpPr>
        <p:spPr>
          <a:xfrm>
            <a:off x="6289180" y="837506"/>
            <a:ext cx="526106" cy="707886"/>
          </a:xfrm>
          <a:prstGeom prst="rect">
            <a:avLst/>
          </a:prstGeom>
        </p:spPr>
        <p:txBody>
          <a:bodyPr wrap="none">
            <a:spAutoFit/>
          </a:bodyPr>
          <a:lstStyle/>
          <a:p>
            <a:r>
              <a:rPr lang="en-US" altLang="zh-CN" sz="4000" b="1" kern="100" dirty="0">
                <a:solidFill>
                  <a:srgbClr val="FF0000"/>
                </a:solidFill>
                <a:latin typeface="Times New Roman"/>
                <a:cs typeface="Times New Roman"/>
              </a:rPr>
              <a:t>B</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9551590" y="2565698"/>
            <a:ext cx="2656496" cy="584775"/>
          </a:xfrm>
          <a:prstGeom prst="rect">
            <a:avLst/>
          </a:prstGeom>
        </p:spPr>
        <p:txBody>
          <a:bodyPr wrap="none">
            <a:spAutoFit/>
          </a:bodyPr>
          <a:lstStyle/>
          <a:p>
            <a:r>
              <a:rPr lang="zh-CN" altLang="en-US" sz="3200" b="1" kern="100" dirty="0" smtClean="0">
                <a:solidFill>
                  <a:srgbClr val="FF0000"/>
                </a:solidFill>
                <a:latin typeface="Times New Roman"/>
                <a:cs typeface="Times New Roman"/>
              </a:rPr>
              <a:t>应该用浓硝酸</a:t>
            </a:r>
            <a:endParaRPr lang="zh-CN" altLang="en-US" sz="3200" b="1" kern="100" dirty="0">
              <a:solidFill>
                <a:srgbClr val="FF0000"/>
              </a:solidFill>
              <a:latin typeface="Times New Roman"/>
              <a:cs typeface="Times New Roman"/>
            </a:endParaRPr>
          </a:p>
        </p:txBody>
      </p:sp>
      <p:sp>
        <p:nvSpPr>
          <p:cNvPr id="3" name="椭圆 2"/>
          <p:cNvSpPr/>
          <p:nvPr/>
        </p:nvSpPr>
        <p:spPr>
          <a:xfrm>
            <a:off x="6480225" y="2925738"/>
            <a:ext cx="112714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915" y="693490"/>
            <a:ext cx="11409907" cy="1948739"/>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探究三</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实验方案：称量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铝镁合金粉末，放在如图所示装置的惰性电热板上，通电使其充分灼烧。</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80898" name="Picture 2" descr="\\李笑影\李笑影\2016\一轮\化学\人教版化学\HX156.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51853" y="2733645"/>
            <a:ext cx="3676321" cy="23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8069941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5" y="2277666"/>
            <a:ext cx="11409908"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问题讨论：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欲计算</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的质量分数，该实验中还需测定的数据是</a:t>
            </a: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若用空气代替</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进行实验，对测定结果是否有影响？</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否</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8707541" y="3113073"/>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灼烧后固体的质量</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9195300" y="383315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是</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3027437" y="4496083"/>
            <a:ext cx="529343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a:t>
            </a:r>
            <a:r>
              <a:rPr lang="zh-CN" altLang="zh-CN" sz="2800" kern="100" dirty="0">
                <a:solidFill>
                  <a:schemeClr val="accent6">
                    <a:lumMod val="75000"/>
                  </a:schemeClr>
                </a:solidFill>
                <a:latin typeface="Times New Roman"/>
                <a:ea typeface="华文细黑"/>
                <a:cs typeface="Times New Roman"/>
              </a:rPr>
              <a:t>与空气中的</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反应生成</a:t>
            </a:r>
            <a:r>
              <a:rPr lang="en-US" altLang="zh-CN" sz="2800" kern="100" dirty="0">
                <a:solidFill>
                  <a:schemeClr val="accent6">
                    <a:lumMod val="75000"/>
                  </a:schemeClr>
                </a:solidFill>
                <a:latin typeface="Times New Roman"/>
                <a:ea typeface="华文细黑"/>
              </a:rPr>
              <a:t>Mg</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1207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730964"/>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镁、铝单质的化学性质以相似为主，但也存在某些重大差异性。下列物质能用于证明二者存在较大差异性的是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盐酸　</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②③④</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不能；</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能在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中燃烧而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不能</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059776" y="1569218"/>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C</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091" y="549474"/>
            <a:ext cx="11232960"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铝与酸或碱反应的特点</a:t>
            </a: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将等物质的量的镁和铝混合，取等质量该混合物四份，分别加到</a:t>
            </a:r>
            <a:r>
              <a:rPr lang="zh-CN" altLang="zh-CN" sz="2800" b="1" kern="100" dirty="0">
                <a:solidFill>
                  <a:srgbClr val="0000FF"/>
                </a:solidFill>
                <a:latin typeface="Times New Roman"/>
                <a:ea typeface="华文细黑"/>
                <a:cs typeface="Times New Roman"/>
              </a:rPr>
              <a:t>足量的下列溶液中</a:t>
            </a:r>
            <a:r>
              <a:rPr lang="zh-CN" altLang="zh-CN" sz="2800" kern="100" dirty="0">
                <a:latin typeface="Times New Roman"/>
                <a:ea typeface="华文细黑"/>
                <a:cs typeface="Times New Roman"/>
              </a:rPr>
              <a:t>，充分反应后，放出氢气最多的是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HNO</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在镁、铝混合物中加入</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都不产生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溶液，只有</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与之反应生成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，而镁不反应；加入盐酸，镁、铝都与盐酸反应生成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的量最多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8169403" y="2061642"/>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A</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672980" y="3127810"/>
            <a:ext cx="1944763" cy="584775"/>
          </a:xfrm>
          <a:prstGeom prst="rect">
            <a:avLst/>
          </a:prstGeom>
        </p:spPr>
        <p:txBody>
          <a:bodyPr wrap="none">
            <a:spAutoFit/>
          </a:bodyPr>
          <a:lstStyle/>
          <a:p>
            <a:r>
              <a:rPr lang="zh-CN" altLang="en-US" sz="3200" b="1" kern="100" dirty="0">
                <a:solidFill>
                  <a:srgbClr val="FF0000"/>
                </a:solidFill>
                <a:latin typeface="Times New Roman"/>
                <a:cs typeface="Times New Roman"/>
              </a:rPr>
              <a:t>不</a:t>
            </a:r>
            <a:r>
              <a:rPr lang="zh-CN" altLang="en-US" sz="3200" b="1" kern="100" dirty="0" smtClean="0">
                <a:solidFill>
                  <a:srgbClr val="FF0000"/>
                </a:solidFill>
                <a:latin typeface="Times New Roman"/>
                <a:cs typeface="Times New Roman"/>
              </a:rPr>
              <a:t>产生</a:t>
            </a:r>
            <a:r>
              <a:rPr lang="en-US" altLang="zh-CN" sz="3200" b="1" kern="100" dirty="0" smtClean="0">
                <a:solidFill>
                  <a:srgbClr val="FF0000"/>
                </a:solidFill>
                <a:latin typeface="Times New Roman"/>
                <a:cs typeface="Times New Roman"/>
              </a:rPr>
              <a:t>H</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11" name="右大括号 10"/>
          <p:cNvSpPr/>
          <p:nvPr/>
        </p:nvSpPr>
        <p:spPr>
          <a:xfrm>
            <a:off x="8446883" y="3069754"/>
            <a:ext cx="240611" cy="72008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693490"/>
            <a:ext cx="11275398" cy="496377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铝是中学化学学习阶段的唯一一种既能与酸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反应又能与强碱溶液反应放出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的金属，就铝的这一特殊性质回答下列问题：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等质量的两份铝分别与足量的盐酸、氢氧化钠溶液反应，所得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化学方程式：</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，得</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的关系式均为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，故只要参加反应的</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的量相等，所得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的量必相等</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540201" y="2978582"/>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4222998" y="2917027"/>
            <a:ext cx="5327099"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铝不足，</a:t>
            </a:r>
            <a:r>
              <a:rPr lang="en-US" altLang="zh-CN" sz="3200" b="1" dirty="0" err="1" smtClean="0">
                <a:solidFill>
                  <a:srgbClr val="FF0000"/>
                </a:solidFill>
                <a:latin typeface="Times New Roman" panose="02020603050405020304" pitchFamily="18" charset="0"/>
                <a:cs typeface="Times New Roman" panose="02020603050405020304" pitchFamily="18" charset="0"/>
              </a:rPr>
              <a:t>HCl</a:t>
            </a:r>
            <a:r>
              <a:rPr lang="zh-CN" altLang="en-US" sz="3200" b="1" dirty="0" smtClean="0">
                <a:solidFill>
                  <a:srgbClr val="FF0000"/>
                </a:solidFill>
                <a:latin typeface="Times New Roman" panose="02020603050405020304" pitchFamily="18" charset="0"/>
                <a:cs typeface="Times New Roman" panose="02020603050405020304" pitchFamily="18" charset="0"/>
              </a:rPr>
              <a:t>和</a:t>
            </a:r>
            <a:r>
              <a:rPr lang="en-US" altLang="zh-CN" sz="3200" b="1" dirty="0" err="1" smtClean="0">
                <a:solidFill>
                  <a:srgbClr val="FF0000"/>
                </a:solidFill>
                <a:latin typeface="Times New Roman" panose="02020603050405020304" pitchFamily="18" charset="0"/>
                <a:cs typeface="Times New Roman" panose="02020603050405020304" pitchFamily="18" charset="0"/>
              </a:rPr>
              <a:t>NaOH</a:t>
            </a:r>
            <a:r>
              <a:rPr lang="zh-CN" altLang="en-US" sz="3200" b="1" dirty="0" smtClean="0">
                <a:solidFill>
                  <a:srgbClr val="FF0000"/>
                </a:solidFill>
                <a:latin typeface="Times New Roman" panose="02020603050405020304" pitchFamily="18" charset="0"/>
                <a:cs typeface="Times New Roman" panose="02020603050405020304" pitchFamily="18" charset="0"/>
              </a:rPr>
              <a:t>都过量</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562" y="644197"/>
            <a:ext cx="11485276"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足量的两份铝分别投入到等体积、等物质的量浓度的盐酸和氢氧化钠溶液中，产生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a:t>
            </a:r>
            <a:r>
              <a:rPr lang="zh-CN" altLang="zh-CN" sz="2800" kern="100" dirty="0">
                <a:latin typeface="Times New Roman"/>
                <a:ea typeface="华文细黑"/>
                <a:cs typeface="Times New Roman"/>
              </a:rPr>
              <a:t>在反应中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过量，产生的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由</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的量决定。根据化学反应中的关系式：</a:t>
            </a:r>
            <a:r>
              <a:rPr lang="en-US" altLang="zh-CN" sz="2800" kern="100" dirty="0">
                <a:latin typeface="Times New Roman"/>
                <a:ea typeface="华文细黑"/>
                <a:cs typeface="Courier New"/>
              </a:rPr>
              <a:t>6HCl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物质的量相等时，二者产生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24611" y="1521786"/>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3</a:t>
            </a:r>
            <a:endParaRPr lang="zh-CN" altLang="en-US" sz="2800" b="1" dirty="0">
              <a:solidFill>
                <a:srgbClr val="FF0000"/>
              </a:solidFill>
            </a:endParaRPr>
          </a:p>
        </p:txBody>
      </p:sp>
      <p:sp>
        <p:nvSpPr>
          <p:cNvPr id="9"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6054843" y="1435636"/>
            <a:ext cx="6377067"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铝过量，</a:t>
            </a:r>
            <a:r>
              <a:rPr lang="en-US" altLang="zh-CN" sz="3000" b="1" dirty="0" err="1" smtClean="0">
                <a:solidFill>
                  <a:srgbClr val="FF0000"/>
                </a:solidFill>
                <a:latin typeface="Times New Roman" panose="02020603050405020304" pitchFamily="18" charset="0"/>
                <a:cs typeface="Times New Roman" panose="02020603050405020304" pitchFamily="18" charset="0"/>
              </a:rPr>
              <a:t>HCl</a:t>
            </a:r>
            <a:r>
              <a:rPr lang="zh-CN" altLang="en-US" sz="3000" b="1" dirty="0" smtClean="0">
                <a:solidFill>
                  <a:srgbClr val="FF0000"/>
                </a:solidFill>
                <a:latin typeface="Times New Roman" panose="02020603050405020304" pitchFamily="18" charset="0"/>
                <a:cs typeface="Times New Roman" panose="02020603050405020304" pitchFamily="18" charset="0"/>
              </a:rPr>
              <a:t>和</a:t>
            </a:r>
            <a:r>
              <a:rPr lang="en-US" altLang="zh-CN" sz="3000" b="1" dirty="0" err="1" smtClean="0">
                <a:solidFill>
                  <a:srgbClr val="FF0000"/>
                </a:solidFill>
                <a:latin typeface="Times New Roman" panose="02020603050405020304" pitchFamily="18" charset="0"/>
                <a:cs typeface="Times New Roman" panose="02020603050405020304" pitchFamily="18" charset="0"/>
              </a:rPr>
              <a:t>NaOH</a:t>
            </a:r>
            <a:r>
              <a:rPr lang="zh-CN" altLang="en-US" sz="3000" b="1" dirty="0" smtClean="0">
                <a:solidFill>
                  <a:srgbClr val="FF0000"/>
                </a:solidFill>
                <a:latin typeface="Times New Roman" panose="02020603050405020304" pitchFamily="18" charset="0"/>
                <a:cs typeface="Times New Roman" panose="02020603050405020304" pitchFamily="18" charset="0"/>
              </a:rPr>
              <a:t>等量，且不足</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574" y="730964"/>
            <a:ext cx="11163760"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足量的两份铝分别投入到等体积、一定物质的量浓度的</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溶液中，二者产生的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相等，则</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的物质的量浓度之比是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因为铝足量且产生</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相等，根据关系式</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，又因为两溶液体积相等，故物质的量浓度</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p:txBody>
      </p:sp>
      <p:sp>
        <p:nvSpPr>
          <p:cNvPr id="3" name="矩形 2"/>
          <p:cNvSpPr/>
          <p:nvPr/>
        </p:nvSpPr>
        <p:spPr>
          <a:xfrm>
            <a:off x="541029" y="2324018"/>
            <a:ext cx="902811" cy="523220"/>
          </a:xfrm>
          <a:prstGeom prst="rect">
            <a:avLst/>
          </a:prstGeom>
        </p:spPr>
        <p:txBody>
          <a:bodyPr wrap="none">
            <a:spAutoFit/>
          </a:bodyPr>
          <a:lstStyle/>
          <a:p>
            <a:r>
              <a:rPr lang="en-US" altLang="zh-CN" sz="2800" b="1" dirty="0">
                <a:solidFill>
                  <a:srgbClr val="FF0000"/>
                </a:solidFill>
                <a:latin typeface="Times New Roman"/>
                <a:ea typeface="华文细黑"/>
              </a:rPr>
              <a:t>3</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5" y="48023"/>
            <a:ext cx="12143878"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(2016-8-31)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55-57</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完成加练 </a:t>
            </a:r>
            <a:r>
              <a:rPr lang="en-US" altLang="zh-CN" sz="4000" b="1" dirty="0" smtClean="0">
                <a:solidFill>
                  <a:srgbClr val="FFFF00"/>
                </a:solidFill>
                <a:latin typeface="+mj-ea"/>
                <a:ea typeface="+mj-ea"/>
              </a:rPr>
              <a:t>24-26</a:t>
            </a:r>
            <a:r>
              <a:rPr lang="zh-CN" altLang="en-US" sz="4000" b="1" dirty="0" smtClean="0">
                <a:solidFill>
                  <a:srgbClr val="FFFF00"/>
                </a:solidFill>
                <a:latin typeface="+mj-ea"/>
                <a:ea typeface="+mj-ea"/>
              </a:rPr>
              <a:t>页；</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下午</a:t>
            </a:r>
            <a:r>
              <a:rPr lang="en-US" altLang="zh-CN" sz="4000" b="1" dirty="0" smtClean="0">
                <a:solidFill>
                  <a:schemeClr val="bg1"/>
                </a:solidFill>
                <a:latin typeface="+mj-ea"/>
                <a:ea typeface="+mj-ea"/>
              </a:rPr>
              <a:t>2:05</a:t>
            </a:r>
            <a:r>
              <a:rPr lang="zh-CN" altLang="en-US" sz="4000" b="1" dirty="0" smtClean="0">
                <a:solidFill>
                  <a:schemeClr val="bg1"/>
                </a:solidFill>
                <a:latin typeface="+mj-ea"/>
                <a:ea typeface="+mj-ea"/>
              </a:rPr>
              <a:t>分，请提前到，考理综合卷考，化学部分务必保证</a:t>
            </a:r>
            <a:r>
              <a:rPr lang="en-US" altLang="zh-CN" sz="4000" b="1" dirty="0" smtClean="0">
                <a:solidFill>
                  <a:schemeClr val="bg1"/>
                </a:solidFill>
                <a:latin typeface="+mj-ea"/>
                <a:ea typeface="+mj-ea"/>
              </a:rPr>
              <a:t>50</a:t>
            </a:r>
            <a:r>
              <a:rPr lang="zh-CN" altLang="en-US" sz="4000" b="1" dirty="0" smtClean="0">
                <a:solidFill>
                  <a:schemeClr val="bg1"/>
                </a:solidFill>
                <a:latin typeface="+mj-ea"/>
                <a:ea typeface="+mj-ea"/>
              </a:rPr>
              <a:t>分钟，每道大题平均</a:t>
            </a:r>
            <a:r>
              <a:rPr lang="en-US" altLang="zh-CN" sz="4000" b="1" dirty="0" smtClean="0">
                <a:solidFill>
                  <a:schemeClr val="bg1"/>
                </a:solidFill>
                <a:latin typeface="+mj-ea"/>
                <a:ea typeface="+mj-ea"/>
              </a:rPr>
              <a:t>10</a:t>
            </a:r>
            <a:r>
              <a:rPr lang="zh-CN" altLang="en-US" sz="4000" b="1" dirty="0" smtClean="0">
                <a:solidFill>
                  <a:schemeClr val="bg1"/>
                </a:solidFill>
                <a:latin typeface="+mj-ea"/>
                <a:ea typeface="+mj-ea"/>
              </a:rPr>
              <a:t>分钟，扫描改卷，全年级统分排名，要认真对待；晚上核对反思 理综化学卷答案及“综合训练一二三”答案</a:t>
            </a:r>
            <a:r>
              <a:rPr lang="zh-CN" altLang="en-US" sz="4000" b="1" dirty="0">
                <a:solidFill>
                  <a:schemeClr val="bg1"/>
                </a:solidFill>
                <a:latin typeface="+mj-ea"/>
                <a:ea typeface="+mj-ea"/>
              </a:rPr>
              <a:t>；</a:t>
            </a:r>
            <a:endParaRPr lang="en-US" altLang="zh-CN" sz="3600" b="1" dirty="0" smtClean="0">
              <a:solidFill>
                <a:srgbClr val="FFFF00"/>
              </a:solidFill>
              <a:latin typeface="+mj-ea"/>
              <a:ea typeface="+mj-ea"/>
            </a:endParaRPr>
          </a:p>
        </p:txBody>
      </p:sp>
    </p:spTree>
    <p:extLst>
      <p:ext uri="{BB962C8B-B14F-4D97-AF65-F5344CB8AC3E}">
        <p14:creationId xmlns:p14="http://schemas.microsoft.com/office/powerpoint/2010/main" val="21468522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662" y="45418"/>
            <a:ext cx="11748192"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甲、乙两烧杯中各盛有</a:t>
            </a:r>
            <a:r>
              <a:rPr lang="en-US" altLang="zh-CN" sz="2800" kern="100" dirty="0">
                <a:latin typeface="Times New Roman"/>
                <a:ea typeface="华文细黑"/>
                <a:cs typeface="Courier New"/>
              </a:rPr>
              <a:t>100 mL 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的盐酸和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溶液，向两烧杯中分别加入等质量的铝粉，反应结束后，测得生成的气体体积比为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甲</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，则加入铝粉的质量为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A.5.4 g  	</a:t>
            </a:r>
            <a:r>
              <a:rPr lang="en-US" altLang="zh-CN" sz="2800" kern="100" dirty="0" smtClean="0">
                <a:latin typeface="Times New Roman"/>
                <a:ea typeface="华文细黑"/>
                <a:cs typeface="Courier New"/>
              </a:rPr>
              <a:t>	B.3.6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C.2.7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D.1.8 g</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160869" y="3645818"/>
            <a:ext cx="11873194" cy="2913618"/>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说明此题投入的铝粉对盐酸来说是过量的，而对于</a:t>
            </a:r>
            <a:r>
              <a:rPr lang="en-US" altLang="zh-CN" sz="2800" b="1" kern="100" dirty="0" err="1">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来说是不足的。</a:t>
            </a:r>
            <a:endParaRPr lang="zh-CN" altLang="zh-CN" sz="2800" b="1" kern="100" dirty="0">
              <a:solidFill>
                <a:srgbClr val="FF0000"/>
              </a:solidFill>
              <a:latin typeface="宋体"/>
              <a:cs typeface="Courier New"/>
            </a:endParaRPr>
          </a:p>
        </p:txBody>
      </p:sp>
      <p:sp>
        <p:nvSpPr>
          <p:cNvPr id="2" name="矩形 1"/>
          <p:cNvSpPr/>
          <p:nvPr/>
        </p:nvSpPr>
        <p:spPr>
          <a:xfrm>
            <a:off x="5519142" y="2312052"/>
            <a:ext cx="6603783" cy="1117742"/>
          </a:xfrm>
          <a:prstGeom prst="rect">
            <a:avLst/>
          </a:prstGeom>
        </p:spPr>
        <p:txBody>
          <a:bodyPr wrap="square">
            <a:spAutoFit/>
          </a:bodyPr>
          <a:lstStyle/>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盐酸过量</a:t>
            </a:r>
            <a:r>
              <a:rPr lang="zh-CN" altLang="en-US" sz="2800" b="1" kern="100" dirty="0" smtClean="0">
                <a:solidFill>
                  <a:srgbClr val="0000FF"/>
                </a:solidFill>
                <a:latin typeface="Times New Roman"/>
                <a:ea typeface="华文细黑"/>
                <a:cs typeface="Times New Roman"/>
              </a:rPr>
              <a:t>，盐酸</a:t>
            </a:r>
            <a:r>
              <a:rPr lang="zh-CN" altLang="zh-CN" sz="2800" b="1" kern="100" dirty="0" smtClean="0">
                <a:solidFill>
                  <a:srgbClr val="0000FF"/>
                </a:solidFill>
                <a:latin typeface="Times New Roman"/>
                <a:ea typeface="华文细黑"/>
                <a:cs typeface="Times New Roman"/>
              </a:rPr>
              <a:t>不足；</a:t>
            </a:r>
            <a:endParaRPr lang="en-US" altLang="zh-CN" sz="2800" b="1" kern="100" dirty="0" smtClean="0">
              <a:solidFill>
                <a:srgbClr val="0000FF"/>
              </a:solidFill>
              <a:latin typeface="Times New Roman"/>
              <a:ea typeface="华文细黑"/>
              <a:cs typeface="Times New Roman"/>
            </a:endParaRPr>
          </a:p>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a:t>
            </a:r>
            <a:r>
              <a:rPr lang="zh-CN" altLang="zh-CN" sz="2800" b="1" kern="100" dirty="0" smtClean="0">
                <a:solidFill>
                  <a:srgbClr val="0000FF"/>
                </a:solidFill>
                <a:latin typeface="Times New Roman"/>
                <a:ea typeface="华文细黑"/>
                <a:cs typeface="Times New Roman"/>
              </a:rPr>
              <a:t>溶液</a:t>
            </a:r>
            <a:r>
              <a:rPr lang="zh-CN" altLang="en-US" sz="2800" b="1" kern="100" dirty="0" smtClean="0">
                <a:solidFill>
                  <a:srgbClr val="0000FF"/>
                </a:solidFill>
                <a:latin typeface="Times New Roman"/>
                <a:ea typeface="华文细黑"/>
                <a:cs typeface="Times New Roman"/>
              </a:rPr>
              <a:t>不足，</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氧化钠过量。</a:t>
            </a:r>
            <a:endParaRPr lang="zh-CN" altLang="en-US" sz="2800" b="1" dirty="0">
              <a:solidFill>
                <a:srgbClr val="0000FF"/>
              </a:solidFill>
            </a:endParaRPr>
          </a:p>
        </p:txBody>
      </p:sp>
      <p:sp>
        <p:nvSpPr>
          <p:cNvPr id="4" name="矩形 3"/>
          <p:cNvSpPr/>
          <p:nvPr/>
        </p:nvSpPr>
        <p:spPr>
          <a:xfrm>
            <a:off x="7131784" y="1428084"/>
            <a:ext cx="811441" cy="735330"/>
          </a:xfrm>
          <a:prstGeom prst="rect">
            <a:avLst/>
          </a:prstGeom>
        </p:spPr>
        <p:txBody>
          <a:bodyPr wrap="none">
            <a:spAutoFit/>
          </a:bodyPr>
          <a:lstStyle/>
          <a:p>
            <a:pPr lvl="0" algn="just">
              <a:lnSpc>
                <a:spcPts val="5500"/>
              </a:lnSpc>
            </a:pPr>
            <a:r>
              <a:rPr lang="en-US" altLang="zh-CN" sz="4000" b="1" kern="100" dirty="0">
                <a:solidFill>
                  <a:prstClr val="black"/>
                </a:solidFill>
                <a:latin typeface="宋体"/>
                <a:ea typeface="Times New Roman"/>
                <a:cs typeface="Courier New"/>
              </a:rPr>
              <a:t> </a:t>
            </a:r>
            <a:r>
              <a:rPr lang="en-US" altLang="zh-CN" sz="4000" b="1" kern="100" dirty="0">
                <a:solidFill>
                  <a:srgbClr val="FF0000"/>
                </a:solidFill>
                <a:latin typeface="Times New Roman" pitchFamily="18" charset="0"/>
                <a:ea typeface="Times New Roman" pitchFamily="18" charset="0"/>
                <a:cs typeface="Times New Roman" pitchFamily="18" charset="0"/>
              </a:rPr>
              <a:t>A</a:t>
            </a:r>
            <a:endParaRPr lang="zh-CN" altLang="zh-CN" sz="4000" b="1" kern="1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859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3361724"/>
            <a:ext cx="11275398" cy="2847807"/>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zh-CN" altLang="zh-CN" sz="2800" kern="100" dirty="0">
                <a:solidFill>
                  <a:prstClr val="black"/>
                </a:solidFill>
                <a:latin typeface="Times New Roman"/>
                <a:ea typeface="华文细黑"/>
                <a:cs typeface="Times New Roman"/>
              </a:rPr>
              <a:t>　　　</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6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3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0.1 L          </a:t>
            </a:r>
            <a:r>
              <a:rPr lang="en-US" altLang="zh-CN" sz="2800" kern="100" dirty="0" smtClean="0">
                <a:solidFill>
                  <a:prstClr val="black"/>
                </a:solidFill>
                <a:latin typeface="Times New Roman"/>
                <a:ea typeface="华文细黑"/>
                <a:cs typeface="Courier New"/>
              </a:rPr>
              <a:t>               0.15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反应生成的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0.15 mol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0.3 </a:t>
            </a:r>
            <a:r>
              <a:rPr lang="en-US" altLang="zh-CN" sz="2800" kern="100" dirty="0" err="1">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148290" y="549474"/>
            <a:ext cx="11873194" cy="2817053"/>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，说明此题投入的铝粉对盐酸来说是过量的，而对于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来说是不足的。</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40445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478369" y="843523"/>
            <a:ext cx="11232086"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27 g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5.4 g                                                    0.3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即投入的铝粉为</a:t>
            </a:r>
            <a:r>
              <a:rPr lang="en-US" altLang="zh-CN" sz="2800" kern="100" dirty="0">
                <a:solidFill>
                  <a:prstClr val="black"/>
                </a:solidFill>
                <a:latin typeface="Times New Roman"/>
                <a:ea typeface="华文细黑"/>
                <a:cs typeface="Courier New"/>
              </a:rPr>
              <a:t>5.4 g</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ts val="55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宋体"/>
                <a:ea typeface="Times New Roman"/>
                <a:cs typeface="Courier New"/>
              </a:rPr>
              <a:t> </a:t>
            </a:r>
            <a:r>
              <a:rPr lang="en-US" altLang="zh-CN" sz="2800" kern="100" dirty="0">
                <a:solidFill>
                  <a:prstClr val="black"/>
                </a:solidFill>
                <a:latin typeface="宋体"/>
                <a:ea typeface="Times New Roman"/>
                <a:cs typeface="Courier New"/>
              </a:rPr>
              <a:t> </a:t>
            </a:r>
            <a:r>
              <a:rPr lang="en-US" altLang="zh-CN" sz="4400" b="1" kern="100" dirty="0">
                <a:solidFill>
                  <a:srgbClr val="FF0000"/>
                </a:solidFill>
                <a:latin typeface="Times New Roman" pitchFamily="18" charset="0"/>
                <a:ea typeface="Times New Roman" pitchFamily="18" charset="0"/>
                <a:cs typeface="Times New Roman" pitchFamily="18" charset="0"/>
              </a:rPr>
              <a:t>A</a:t>
            </a:r>
            <a:endParaRPr lang="zh-CN" altLang="zh-CN" sz="1600" b="1" kern="1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14496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75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75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750"/>
                                        <p:tgtEl>
                                          <p:spTgt spid="10">
                                            <p:txEl>
                                              <p:pRg st="3" end="3"/>
                                            </p:txEl>
                                          </p:spTgt>
                                        </p:tgtEl>
                                      </p:cBhvr>
                                    </p:animEffect>
                                  </p:childTnLst>
                                </p:cTn>
                              </p:par>
                            </p:childTnLst>
                          </p:cTn>
                        </p:par>
                        <p:par>
                          <p:cTn id="17" fill="hold">
                            <p:stCondLst>
                              <p:cond delay="750"/>
                            </p:stCondLst>
                            <p:childTnLst>
                              <p:par>
                                <p:cTn id="18" presetID="3" presetClass="entr" presetSubtype="10" fill="hold"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blinds(horizontal)">
                                      <p:cBhvr>
                                        <p:cTn id="20"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751" y="63174"/>
            <a:ext cx="11733225" cy="6586394"/>
          </a:xfrm>
          <a:prstGeom prst="rect">
            <a:avLst/>
          </a:prstGeom>
        </p:spPr>
        <p:txBody>
          <a:bodyPr wrap="square" lIns="121898" tIns="60948" rIns="121898" bIns="60948">
            <a:spAutoFit/>
          </a:bodyPr>
          <a:lstStyle/>
          <a:p>
            <a:pPr>
              <a:lnSpc>
                <a:spcPct val="150000"/>
              </a:lnSpc>
              <a:spcAft>
                <a:spcPts val="0"/>
              </a:spcAft>
            </a:pP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铝与酸、碱反应生成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的量的关系</a:t>
            </a:r>
            <a:endParaRPr lang="zh-CN" altLang="zh-CN" sz="2800" kern="100" dirty="0" smtClean="0">
              <a:latin typeface="宋体"/>
              <a:cs typeface="Courier New"/>
            </a:endParaRPr>
          </a:p>
          <a:p>
            <a:pPr>
              <a:lnSpc>
                <a:spcPct val="150000"/>
              </a:lnSpc>
              <a:spcAft>
                <a:spcPts val="0"/>
              </a:spcAft>
            </a:pPr>
            <a:r>
              <a:rPr lang="zh-CN" altLang="zh-CN" sz="2800" kern="100" dirty="0" smtClean="0">
                <a:latin typeface="Times New Roman"/>
                <a:ea typeface="华文细黑"/>
                <a:cs typeface="Times New Roman"/>
              </a:rPr>
              <a:t>铝与酸、碱反应的化学方程式分别为</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6HCl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=2AlCl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。从化学方程式可以看出</a:t>
            </a: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与酸、碱反应时生成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的实质都是</a:t>
            </a:r>
            <a:r>
              <a:rPr lang="en-US" altLang="zh-CN" sz="2800" kern="100" dirty="0" smtClean="0">
                <a:latin typeface="Times New Roman"/>
                <a:ea typeface="华文细黑"/>
                <a:cs typeface="Courier New"/>
              </a:rPr>
              <a:t>Al	    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，所以无论与酸还是与碱反应，</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的关系都是</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等量铝分别与足量盐酸和氢氧化钠溶液反应，产生氢气体积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足量的铝分别与等物质的量的盐酸和氢氧化钠溶液反应，产生氢气的体积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08142826"/>
              </p:ext>
            </p:extLst>
          </p:nvPr>
        </p:nvGraphicFramePr>
        <p:xfrm>
          <a:off x="4290417" y="2603961"/>
          <a:ext cx="1228725" cy="881063"/>
        </p:xfrm>
        <a:graphic>
          <a:graphicData uri="http://schemas.openxmlformats.org/presentationml/2006/ole">
            <mc:AlternateContent xmlns:mc="http://schemas.openxmlformats.org/markup-compatibility/2006">
              <mc:Choice xmlns:v="urn:schemas-microsoft-com:vml" Requires="v">
                <p:oleObj spid="_x0000_s7165" name="文档" r:id="rId3" imgW="1229492" imgH="881672" progId="Word.Document.12">
                  <p:embed/>
                </p:oleObj>
              </mc:Choice>
              <mc:Fallback>
                <p:oleObj name="文档" r:id="rId3" imgW="1229492" imgH="881672" progId="Word.Document.12">
                  <p:embed/>
                  <p:pic>
                    <p:nvPicPr>
                      <p:cNvPr id="0" name=""/>
                      <p:cNvPicPr/>
                      <p:nvPr/>
                    </p:nvPicPr>
                    <p:blipFill>
                      <a:blip r:embed="rId4"/>
                      <a:stretch>
                        <a:fillRect/>
                      </a:stretch>
                    </p:blipFill>
                    <p:spPr>
                      <a:xfrm>
                        <a:off x="4290417" y="2603961"/>
                        <a:ext cx="1228725" cy="8810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25935392"/>
              </p:ext>
            </p:extLst>
          </p:nvPr>
        </p:nvGraphicFramePr>
        <p:xfrm>
          <a:off x="398185" y="4507988"/>
          <a:ext cx="1960996" cy="927517"/>
        </p:xfrm>
        <a:graphic>
          <a:graphicData uri="http://schemas.openxmlformats.org/presentationml/2006/ole">
            <mc:AlternateContent xmlns:mc="http://schemas.openxmlformats.org/markup-compatibility/2006">
              <mc:Choice xmlns:v="urn:schemas-microsoft-com:vml" Requires="v">
                <p:oleObj spid="_x0000_s7166" name="文档" r:id="rId5" imgW="2143960" imgH="1013796" progId="Word.Document.12">
                  <p:embed/>
                </p:oleObj>
              </mc:Choice>
              <mc:Fallback>
                <p:oleObj name="文档" r:id="rId5" imgW="2143960" imgH="1013796" progId="Word.Document.12">
                  <p:embed/>
                  <p:pic>
                    <p:nvPicPr>
                      <p:cNvPr id="0" name=""/>
                      <p:cNvPicPr/>
                      <p:nvPr/>
                    </p:nvPicPr>
                    <p:blipFill>
                      <a:blip r:embed="rId6"/>
                      <a:stretch>
                        <a:fillRect/>
                      </a:stretch>
                    </p:blipFill>
                    <p:spPr>
                      <a:xfrm>
                        <a:off x="398185" y="4507988"/>
                        <a:ext cx="1960996" cy="92751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54358412"/>
              </p:ext>
            </p:extLst>
          </p:nvPr>
        </p:nvGraphicFramePr>
        <p:xfrm>
          <a:off x="1069370" y="5783176"/>
          <a:ext cx="2011362" cy="1084262"/>
        </p:xfrm>
        <a:graphic>
          <a:graphicData uri="http://schemas.openxmlformats.org/presentationml/2006/ole">
            <mc:AlternateContent xmlns:mc="http://schemas.openxmlformats.org/markup-compatibility/2006">
              <mc:Choice xmlns:v="urn:schemas-microsoft-com:vml" Requires="v">
                <p:oleObj spid="_x0000_s7167" name="文档" r:id="rId7" imgW="2011830" imgH="1084359" progId="Word.Document.12">
                  <p:embed/>
                </p:oleObj>
              </mc:Choice>
              <mc:Fallback>
                <p:oleObj name="文档" r:id="rId7" imgW="2011830" imgH="1084359" progId="Word.Document.12">
                  <p:embed/>
                  <p:pic>
                    <p:nvPicPr>
                      <p:cNvPr id="0" name=""/>
                      <p:cNvPicPr/>
                      <p:nvPr/>
                    </p:nvPicPr>
                    <p:blipFill>
                      <a:blip r:embed="rId8"/>
                      <a:stretch>
                        <a:fillRect/>
                      </a:stretch>
                    </p:blipFill>
                    <p:spPr>
                      <a:xfrm>
                        <a:off x="1069370" y="5783176"/>
                        <a:ext cx="2011362" cy="1084262"/>
                      </a:xfrm>
                      <a:prstGeom prst="rect">
                        <a:avLst/>
                      </a:prstGeom>
                    </p:spPr>
                  </p:pic>
                </p:oleObj>
              </mc:Fallback>
            </mc:AlternateContent>
          </a:graphicData>
        </a:graphic>
      </p:graphicFrame>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思维建模</a:t>
            </a:r>
          </a:p>
        </p:txBody>
      </p:sp>
    </p:spTree>
    <p:extLst>
      <p:ext uri="{BB962C8B-B14F-4D97-AF65-F5344CB8AC3E}">
        <p14:creationId xmlns:p14="http://schemas.microsoft.com/office/powerpoint/2010/main" val="320122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6865" y="189434"/>
            <a:ext cx="11577210" cy="4708981"/>
          </a:xfrm>
          <a:prstGeom prst="rect">
            <a:avLst/>
          </a:prstGeom>
        </p:spPr>
        <p:txBody>
          <a:bodyPr wrap="square">
            <a:spAutoFit/>
          </a:bodyPr>
          <a:lstStyle/>
          <a:p>
            <a:pPr>
              <a:lnSpc>
                <a:spcPts val="6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一定量的铝分别与一定量的盐酸和氢氧化钠溶液反应，产生氢气的体积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则必定是</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铝与盐酸反应时，铝过量而盐酸不足；</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铝与氢氧化钠溶液反应时，铝不足而氢氧化钠过量。解题时应充分利用上述过量关系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6000"/>
              </a:lnSpc>
              <a:spcAft>
                <a:spcPts val="0"/>
              </a:spcAft>
            </a:pPr>
            <a:r>
              <a:rPr lang="en-US" altLang="zh-CN" sz="2800" b="1" kern="1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铝的这种既能与酸</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非氧化性酸</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又能与强碱反应产生</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的性质常作为推断题的</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题眼</a:t>
            </a:r>
            <a:r>
              <a:rPr lang="en-US" altLang="zh-CN" sz="2800" b="1" kern="100" dirty="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a:t>
            </a:r>
            <a:endParaRPr lang="zh-CN" altLang="zh-CN" sz="1050" b="1" kern="100" dirty="0">
              <a:solidFill>
                <a:srgbClr val="0000FF"/>
              </a:solidFill>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4959976"/>
              </p:ext>
            </p:extLst>
          </p:nvPr>
        </p:nvGraphicFramePr>
        <p:xfrm>
          <a:off x="1289720" y="981522"/>
          <a:ext cx="2266950" cy="1128712"/>
        </p:xfrm>
        <a:graphic>
          <a:graphicData uri="http://schemas.openxmlformats.org/presentationml/2006/ole">
            <mc:AlternateContent xmlns:mc="http://schemas.openxmlformats.org/markup-compatibility/2006">
              <mc:Choice xmlns:v="urn:schemas-microsoft-com:vml" Requires="v">
                <p:oleObj spid="_x0000_s7500" name="文档" r:id="rId3" imgW="2266369" imgH="1128641" progId="Word.Document.12">
                  <p:embed/>
                </p:oleObj>
              </mc:Choice>
              <mc:Fallback>
                <p:oleObj name="文档" r:id="rId3" imgW="2266369" imgH="1128641" progId="Word.Document.12">
                  <p:embed/>
                  <p:pic>
                    <p:nvPicPr>
                      <p:cNvPr id="0" name=""/>
                      <p:cNvPicPr/>
                      <p:nvPr/>
                    </p:nvPicPr>
                    <p:blipFill>
                      <a:blip r:embed="rId4"/>
                      <a:stretch>
                        <a:fillRect/>
                      </a:stretch>
                    </p:blipFill>
                    <p:spPr>
                      <a:xfrm>
                        <a:off x="1289720" y="981522"/>
                        <a:ext cx="2266950" cy="1128712"/>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02417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4" y="981522"/>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58-59</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完成理综合卷 化学部分 答案核对 订正 反思；</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完成</a:t>
            </a:r>
            <a:r>
              <a:rPr lang="zh-CN" altLang="en-US" sz="4000" b="1" dirty="0">
                <a:solidFill>
                  <a:srgbClr val="FFFF00"/>
                </a:solidFill>
                <a:latin typeface="+mj-ea"/>
                <a:ea typeface="+mj-ea"/>
              </a:rPr>
              <a:t>加</a:t>
            </a:r>
            <a:r>
              <a:rPr lang="zh-CN" altLang="en-US" sz="4000" b="1" dirty="0" smtClean="0">
                <a:solidFill>
                  <a:srgbClr val="FFFF00"/>
                </a:solidFill>
                <a:latin typeface="+mj-ea"/>
                <a:ea typeface="+mj-ea"/>
              </a:rPr>
              <a:t>练</a:t>
            </a:r>
            <a:r>
              <a:rPr lang="en-US" altLang="zh-CN" sz="4000" b="1" dirty="0" smtClean="0">
                <a:solidFill>
                  <a:srgbClr val="FFFF00"/>
                </a:solidFill>
                <a:latin typeface="+mj-ea"/>
                <a:ea typeface="+mj-ea"/>
              </a:rPr>
              <a:t>P24-26</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3544888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1065624" y="2792087"/>
            <a:ext cx="10059164" cy="1275414"/>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考点二　铝的重要化合物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34566" y="882426"/>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物理性质：白色固体，难溶于水，有很高的熔点。</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化学性质</a:t>
            </a:r>
            <a:endParaRPr lang="zh-CN" altLang="zh-CN" sz="2800" kern="100" dirty="0">
              <a:effectLst/>
              <a:latin typeface="宋体"/>
              <a:cs typeface="Courier New"/>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24" y="3065583"/>
            <a:ext cx="2617541" cy="180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2868793" y="3737579"/>
            <a:ext cx="493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8900" y="4512889"/>
            <a:ext cx="5232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05767" y="3197581"/>
            <a:ext cx="4941096"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6HCl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1" name="矩形 10"/>
          <p:cNvSpPr/>
          <p:nvPr/>
        </p:nvSpPr>
        <p:spPr>
          <a:xfrm>
            <a:off x="3070870" y="3972891"/>
            <a:ext cx="5441233"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69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9350" y="39777"/>
            <a:ext cx="1127539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氢氧化铝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物理性质：白色胶状不溶于水的固体，有较强的</a:t>
            </a:r>
            <a:r>
              <a:rPr lang="zh-CN" altLang="zh-CN" sz="2800" u="sng" kern="100" dirty="0">
                <a:latin typeface="Times New Roman"/>
                <a:ea typeface="华文细黑"/>
                <a:cs typeface="Times New Roman"/>
              </a:rPr>
              <a:t>吸附</a:t>
            </a:r>
            <a:r>
              <a:rPr lang="zh-CN" altLang="zh-CN" sz="2800" kern="100" dirty="0">
                <a:latin typeface="Times New Roman"/>
                <a:ea typeface="华文细黑"/>
                <a:cs typeface="Times New Roman"/>
              </a:rPr>
              <a:t>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的电离方程式</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6816332"/>
              </p:ext>
            </p:extLst>
          </p:nvPr>
        </p:nvGraphicFramePr>
        <p:xfrm>
          <a:off x="315516" y="2666345"/>
          <a:ext cx="3036888" cy="695325"/>
        </p:xfrm>
        <a:graphic>
          <a:graphicData uri="http://schemas.openxmlformats.org/presentationml/2006/ole">
            <mc:AlternateContent xmlns:mc="http://schemas.openxmlformats.org/markup-compatibility/2006">
              <mc:Choice xmlns:v="urn:schemas-microsoft-com:vml" Requires="v">
                <p:oleObj spid="_x0000_s10178" name="文档" r:id="rId3" imgW="3036106" imgH="695185" progId="Word.Document.12">
                  <p:embed/>
                </p:oleObj>
              </mc:Choice>
              <mc:Fallback>
                <p:oleObj name="文档" r:id="rId3" imgW="3036106" imgH="695185" progId="Word.Document.12">
                  <p:embed/>
                  <p:pic>
                    <p:nvPicPr>
                      <p:cNvPr id="0" name=""/>
                      <p:cNvPicPr/>
                      <p:nvPr/>
                    </p:nvPicPr>
                    <p:blipFill>
                      <a:blip r:embed="rId4"/>
                      <a:stretch>
                        <a:fillRect/>
                      </a:stretch>
                    </p:blipFill>
                    <p:spPr>
                      <a:xfrm>
                        <a:off x="315516" y="2666345"/>
                        <a:ext cx="3036888"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99943821"/>
              </p:ext>
            </p:extLst>
          </p:nvPr>
        </p:nvGraphicFramePr>
        <p:xfrm>
          <a:off x="3061345" y="2684626"/>
          <a:ext cx="5648325" cy="1181100"/>
        </p:xfrm>
        <a:graphic>
          <a:graphicData uri="http://schemas.openxmlformats.org/presentationml/2006/ole">
            <mc:AlternateContent xmlns:mc="http://schemas.openxmlformats.org/markup-compatibility/2006">
              <mc:Choice xmlns:v="urn:schemas-microsoft-com:vml" Requires="v">
                <p:oleObj spid="_x0000_s10179" name="文档" r:id="rId5" imgW="5655443" imgH="1180769" progId="Word.Document.12">
                  <p:embed/>
                </p:oleObj>
              </mc:Choice>
              <mc:Fallback>
                <p:oleObj name="文档" r:id="rId5" imgW="5655443" imgH="1180769" progId="Word.Document.12">
                  <p:embed/>
                  <p:pic>
                    <p:nvPicPr>
                      <p:cNvPr id="0" name=""/>
                      <p:cNvPicPr/>
                      <p:nvPr/>
                    </p:nvPicPr>
                    <p:blipFill>
                      <a:blip r:embed="rId6"/>
                      <a:stretch>
                        <a:fillRect/>
                      </a:stretch>
                    </p:blipFill>
                    <p:spPr>
                      <a:xfrm>
                        <a:off x="3061345" y="2684626"/>
                        <a:ext cx="5648325" cy="1181100"/>
                      </a:xfrm>
                      <a:prstGeom prst="rect">
                        <a:avLst/>
                      </a:prstGeom>
                    </p:spPr>
                  </p:pic>
                </p:oleObj>
              </mc:Fallback>
            </mc:AlternateContent>
          </a:graphicData>
        </a:graphic>
      </p:graphicFrame>
      <p:sp>
        <p:nvSpPr>
          <p:cNvPr id="3" name="左大括号 2"/>
          <p:cNvSpPr/>
          <p:nvPr/>
        </p:nvSpPr>
        <p:spPr>
          <a:xfrm rot="16200000">
            <a:off x="1465790" y="2118352"/>
            <a:ext cx="274787" cy="2412268"/>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16200000">
            <a:off x="6213670" y="2575572"/>
            <a:ext cx="205266" cy="1497829"/>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10047" y="3317974"/>
            <a:ext cx="1676015" cy="691768"/>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酸式电离</a:t>
            </a:r>
            <a:endParaRPr lang="zh-CN" altLang="zh-CN" sz="2800" kern="100" dirty="0">
              <a:latin typeface="Times New Roman"/>
              <a:ea typeface="华文细黑"/>
              <a:cs typeface="Times New Roman"/>
            </a:endParaRPr>
          </a:p>
        </p:txBody>
      </p:sp>
      <p:sp>
        <p:nvSpPr>
          <p:cNvPr id="9" name="矩形 8"/>
          <p:cNvSpPr/>
          <p:nvPr/>
        </p:nvSpPr>
        <p:spPr>
          <a:xfrm>
            <a:off x="5543525" y="3317974"/>
            <a:ext cx="1676015" cy="769417"/>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碱</a:t>
            </a:r>
            <a:r>
              <a:rPr lang="zh-CN" altLang="en-US" sz="2800" kern="100" dirty="0" smtClean="0">
                <a:latin typeface="Times New Roman"/>
                <a:ea typeface="华文细黑"/>
                <a:cs typeface="Times New Roman"/>
              </a:rPr>
              <a:t>式</a:t>
            </a:r>
            <a:r>
              <a:rPr lang="zh-CN" altLang="en-US" sz="2800" kern="100" dirty="0">
                <a:latin typeface="Times New Roman"/>
                <a:ea typeface="华文细黑"/>
                <a:cs typeface="Times New Roman"/>
              </a:rPr>
              <a:t>电离</a:t>
            </a:r>
            <a:endParaRPr lang="zh-CN" altLang="zh-CN" sz="2800" kern="100" dirty="0">
              <a:latin typeface="Times New Roman"/>
              <a:ea typeface="华文细黑"/>
              <a:cs typeface="Times New Roman"/>
            </a:endParaRPr>
          </a:p>
        </p:txBody>
      </p:sp>
      <p:pic>
        <p:nvPicPr>
          <p:cNvPr id="923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89" y="4206266"/>
            <a:ext cx="2941508" cy="1580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98585" y="4754513"/>
            <a:ext cx="720080" cy="14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9060" y="4337209"/>
            <a:ext cx="5141472"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cxnSp>
        <p:nvCxnSpPr>
          <p:cNvPr id="14" name="直接连接符 13"/>
          <p:cNvCxnSpPr/>
          <p:nvPr/>
        </p:nvCxnSpPr>
        <p:spPr>
          <a:xfrm>
            <a:off x="3421118" y="4869954"/>
            <a:ext cx="50370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90100" y="5489079"/>
            <a:ext cx="5469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661632" y="4961012"/>
            <a:ext cx="5641609"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rPr>
              <a:t>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8" name="矩形 17"/>
          <p:cNvSpPr/>
          <p:nvPr/>
        </p:nvSpPr>
        <p:spPr>
          <a:xfrm>
            <a:off x="190550" y="4725938"/>
            <a:ext cx="543739" cy="523220"/>
          </a:xfrm>
          <a:prstGeom prst="rect">
            <a:avLst/>
          </a:prstGeom>
        </p:spPr>
        <p:txBody>
          <a:bodyPr wrap="none">
            <a:spAutoFit/>
          </a:bodyPr>
          <a:lstStyle/>
          <a:p>
            <a:r>
              <a:rPr lang="en-US" altLang="zh-CN" sz="2800" kern="100">
                <a:latin typeface="宋体"/>
                <a:ea typeface="华文细黑"/>
                <a:cs typeface="Times New Roman"/>
              </a:rPr>
              <a:t>①</a:t>
            </a:r>
            <a:endParaRPr lang="zh-CN" altLang="en-US" sz="2800" dirty="0"/>
          </a:p>
        </p:txBody>
      </p:sp>
      <p:sp>
        <p:nvSpPr>
          <p:cNvPr id="20" name="矩形 19"/>
          <p:cNvSpPr/>
          <p:nvPr/>
        </p:nvSpPr>
        <p:spPr>
          <a:xfrm>
            <a:off x="190550" y="6065401"/>
            <a:ext cx="7148111" cy="523220"/>
          </a:xfrm>
          <a:prstGeom prst="rect">
            <a:avLst/>
          </a:prstGeom>
        </p:spPr>
        <p:txBody>
          <a:bodyPr wrap="none">
            <a:spAutoFit/>
          </a:bodyPr>
          <a:lstStyle/>
          <a:p>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受热分解</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en-US" sz="2800" dirty="0"/>
          </a:p>
        </p:txBody>
      </p:sp>
      <p:graphicFrame>
        <p:nvGraphicFramePr>
          <p:cNvPr id="21" name="对象 20"/>
          <p:cNvGraphicFramePr>
            <a:graphicFrameLocks noChangeAspect="1"/>
          </p:cNvGraphicFramePr>
          <p:nvPr>
            <p:extLst>
              <p:ext uri="{D42A27DB-BD31-4B8C-83A1-F6EECF244321}">
                <p14:modId xmlns:p14="http://schemas.microsoft.com/office/powerpoint/2010/main" val="235019332"/>
              </p:ext>
            </p:extLst>
          </p:nvPr>
        </p:nvGraphicFramePr>
        <p:xfrm>
          <a:off x="2460897" y="5734050"/>
          <a:ext cx="4541838" cy="914400"/>
        </p:xfrm>
        <a:graphic>
          <a:graphicData uri="http://schemas.openxmlformats.org/presentationml/2006/ole">
            <mc:AlternateContent xmlns:mc="http://schemas.openxmlformats.org/markup-compatibility/2006">
              <mc:Choice xmlns:v="urn:schemas-microsoft-com:vml" Requires="v">
                <p:oleObj spid="_x0000_s10180" name="文档" r:id="rId8" imgW="4554703" imgH="914172" progId="Word.Document.12">
                  <p:embed/>
                </p:oleObj>
              </mc:Choice>
              <mc:Fallback>
                <p:oleObj name="文档" r:id="rId8" imgW="4554703" imgH="914172" progId="Word.Document.12">
                  <p:embed/>
                  <p:pic>
                    <p:nvPicPr>
                      <p:cNvPr id="0" name=""/>
                      <p:cNvPicPr/>
                      <p:nvPr/>
                    </p:nvPicPr>
                    <p:blipFill>
                      <a:blip r:embed="rId9"/>
                      <a:stretch>
                        <a:fillRect/>
                      </a:stretch>
                    </p:blipFill>
                    <p:spPr>
                      <a:xfrm>
                        <a:off x="2460897" y="5734050"/>
                        <a:ext cx="4541838" cy="9144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4832173" y="2594726"/>
            <a:ext cx="744463" cy="707886"/>
          </a:xfrm>
          <a:prstGeom prst="rect">
            <a:avLst/>
          </a:prstGeom>
        </p:spPr>
        <p:txBody>
          <a:bodyPr wrap="square">
            <a:spAutoFit/>
          </a:bodyPr>
          <a:lstStyle/>
          <a:p>
            <a:r>
              <a:rPr lang="zh-CN" altLang="en-US" sz="4000" dirty="0"/>
              <a:t>⇌</a:t>
            </a:r>
          </a:p>
        </p:txBody>
      </p:sp>
      <p:sp>
        <p:nvSpPr>
          <p:cNvPr id="23" name="矩形 22"/>
          <p:cNvSpPr/>
          <p:nvPr/>
        </p:nvSpPr>
        <p:spPr>
          <a:xfrm>
            <a:off x="2984348" y="2591844"/>
            <a:ext cx="744463" cy="707886"/>
          </a:xfrm>
          <a:prstGeom prst="rect">
            <a:avLst/>
          </a:prstGeom>
        </p:spPr>
        <p:txBody>
          <a:bodyPr wrap="square">
            <a:spAutoFit/>
          </a:bodyPr>
          <a:lstStyle/>
          <a:p>
            <a:r>
              <a:rPr lang="zh-CN" altLang="en-US" sz="4000" dirty="0"/>
              <a:t>⇌</a:t>
            </a:r>
          </a:p>
        </p:txBody>
      </p:sp>
      <p:sp>
        <p:nvSpPr>
          <p:cNvPr id="12" name="TextBox 11"/>
          <p:cNvSpPr txBox="1"/>
          <p:nvPr/>
        </p:nvSpPr>
        <p:spPr>
          <a:xfrm>
            <a:off x="7633343" y="2637706"/>
            <a:ext cx="4150495" cy="584775"/>
          </a:xfrm>
          <a:prstGeom prst="rect">
            <a:avLst/>
          </a:prstGeom>
          <a:noFill/>
        </p:spPr>
        <p:txBody>
          <a:bodyPr wrap="none" rtlCol="0">
            <a:spAutoFit/>
          </a:bodyPr>
          <a:lstStyle/>
          <a:p>
            <a:r>
              <a:rPr lang="en-US" altLang="zh-CN" sz="3200" dirty="0">
                <a:solidFill>
                  <a:srgbClr val="FF0000"/>
                </a:solidFill>
              </a:rPr>
              <a:t>(</a:t>
            </a:r>
            <a:r>
              <a:rPr lang="zh-CN" altLang="en-US" sz="3200" dirty="0" smtClean="0">
                <a:solidFill>
                  <a:srgbClr val="FF0000"/>
                </a:solidFill>
              </a:rPr>
              <a:t>沉淀溶解平衡的角度</a:t>
            </a:r>
            <a:r>
              <a:rPr lang="en-US" altLang="zh-CN" sz="3200" dirty="0" smtClean="0">
                <a:solidFill>
                  <a:srgbClr val="FF0000"/>
                </a:solidFill>
              </a:rPr>
              <a:t>)</a:t>
            </a:r>
            <a:endParaRPr lang="zh-CN" altLang="en-US" sz="3200" dirty="0">
              <a:solidFill>
                <a:srgbClr val="FF0000"/>
              </a:solidFill>
            </a:endParaRPr>
          </a:p>
        </p:txBody>
      </p:sp>
      <p:sp>
        <p:nvSpPr>
          <p:cNvPr id="16" name="矩形 15"/>
          <p:cNvSpPr/>
          <p:nvPr/>
        </p:nvSpPr>
        <p:spPr>
          <a:xfrm>
            <a:off x="5375126" y="2709713"/>
            <a:ext cx="191983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385414" y="3194992"/>
            <a:ext cx="2276957" cy="814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1155" y="2680171"/>
            <a:ext cx="2793798" cy="49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51155" y="3167040"/>
            <a:ext cx="2793798" cy="842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00098" y="2773639"/>
            <a:ext cx="54295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031973" y="2762672"/>
            <a:ext cx="54295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640893" y="2807913"/>
            <a:ext cx="1259205"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6"/>
                                        </p:tgtEl>
                                      </p:cBhvr>
                                    </p:animEffect>
                                    <p:set>
                                      <p:cBhvr>
                                        <p:cTn id="47" dur="1" fill="hold">
                                          <p:stCondLst>
                                            <p:cond delay="499"/>
                                          </p:stCondLst>
                                        </p:cTn>
                                        <p:tgtEl>
                                          <p:spTgt spid="2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2" grpId="0"/>
      <p:bldP spid="16" grpId="0" animBg="1"/>
      <p:bldP spid="24" grpId="0" animBg="1"/>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2416" y="189434"/>
            <a:ext cx="11275398"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制备</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向铝盐中加入氨水，离子方程式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zh-CN" altLang="zh-CN" sz="2800" b="1" kern="100" dirty="0">
                <a:solidFill>
                  <a:srgbClr val="FF0000"/>
                </a:solidFill>
                <a:latin typeface="Times New Roman"/>
                <a:ea typeface="华文细黑"/>
                <a:cs typeface="Times New Roman"/>
              </a:rPr>
              <a:t>足量</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溶液混合</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55244007"/>
              </p:ext>
            </p:extLst>
          </p:nvPr>
        </p:nvGraphicFramePr>
        <p:xfrm>
          <a:off x="423863" y="1716088"/>
          <a:ext cx="6175375" cy="612775"/>
        </p:xfrm>
        <a:graphic>
          <a:graphicData uri="http://schemas.openxmlformats.org/presentationml/2006/ole">
            <mc:AlternateContent xmlns:mc="http://schemas.openxmlformats.org/markup-compatibility/2006">
              <mc:Choice xmlns:v="urn:schemas-microsoft-com:vml" Requires="v">
                <p:oleObj spid="_x0000_s11214" name="文档" r:id="rId3" imgW="6245526" imgH="628403" progId="Word.Document.12">
                  <p:embed/>
                </p:oleObj>
              </mc:Choice>
              <mc:Fallback>
                <p:oleObj name="文档" r:id="rId3" imgW="6245526" imgH="628403" progId="Word.Document.12">
                  <p:embed/>
                  <p:pic>
                    <p:nvPicPr>
                      <p:cNvPr id="0" name=""/>
                      <p:cNvPicPr/>
                      <p:nvPr/>
                    </p:nvPicPr>
                    <p:blipFill>
                      <a:blip r:embed="rId4"/>
                      <a:stretch>
                        <a:fillRect/>
                      </a:stretch>
                    </p:blipFill>
                    <p:spPr>
                      <a:xfrm>
                        <a:off x="423863" y="1716088"/>
                        <a:ext cx="6175375" cy="6127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1628329"/>
              </p:ext>
            </p:extLst>
          </p:nvPr>
        </p:nvGraphicFramePr>
        <p:xfrm>
          <a:off x="414338" y="3092450"/>
          <a:ext cx="6731000" cy="744538"/>
        </p:xfrm>
        <a:graphic>
          <a:graphicData uri="http://schemas.openxmlformats.org/presentationml/2006/ole">
            <mc:AlternateContent xmlns:mc="http://schemas.openxmlformats.org/markup-compatibility/2006">
              <mc:Choice xmlns:v="urn:schemas-microsoft-com:vml" Requires="v">
                <p:oleObj spid="_x0000_s11215" name="文档" r:id="rId5" imgW="6823107" imgH="761930" progId="Word.Document.12">
                  <p:embed/>
                </p:oleObj>
              </mc:Choice>
              <mc:Fallback>
                <p:oleObj name="文档" r:id="rId5" imgW="6823107" imgH="761930" progId="Word.Document.12">
                  <p:embed/>
                  <p:pic>
                    <p:nvPicPr>
                      <p:cNvPr id="0" name=""/>
                      <p:cNvPicPr/>
                      <p:nvPr/>
                    </p:nvPicPr>
                    <p:blipFill>
                      <a:blip r:embed="rId6"/>
                      <a:stretch>
                        <a:fillRect/>
                      </a:stretch>
                    </p:blipFill>
                    <p:spPr>
                      <a:xfrm>
                        <a:off x="414338" y="3092450"/>
                        <a:ext cx="6731000" cy="7445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5272634"/>
              </p:ext>
            </p:extLst>
          </p:nvPr>
        </p:nvGraphicFramePr>
        <p:xfrm>
          <a:off x="461963" y="4485457"/>
          <a:ext cx="6731000" cy="744537"/>
        </p:xfrm>
        <a:graphic>
          <a:graphicData uri="http://schemas.openxmlformats.org/presentationml/2006/ole">
            <mc:AlternateContent xmlns:mc="http://schemas.openxmlformats.org/markup-compatibility/2006">
              <mc:Choice xmlns:v="urn:schemas-microsoft-com:vml" Requires="v">
                <p:oleObj spid="_x0000_s11216" name="文档" r:id="rId7" imgW="6823107" imgH="761930" progId="Word.Document.12">
                  <p:embed/>
                </p:oleObj>
              </mc:Choice>
              <mc:Fallback>
                <p:oleObj name="文档" r:id="rId7" imgW="6823107" imgH="761930" progId="Word.Document.12">
                  <p:embed/>
                  <p:pic>
                    <p:nvPicPr>
                      <p:cNvPr id="0" name=""/>
                      <p:cNvPicPr/>
                      <p:nvPr/>
                    </p:nvPicPr>
                    <p:blipFill>
                      <a:blip r:embed="rId8"/>
                      <a:stretch>
                        <a:fillRect/>
                      </a:stretch>
                    </p:blipFill>
                    <p:spPr>
                      <a:xfrm>
                        <a:off x="461963" y="4485457"/>
                        <a:ext cx="6731000" cy="744537"/>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TextBox 9"/>
          <p:cNvSpPr txBox="1"/>
          <p:nvPr/>
        </p:nvSpPr>
        <p:spPr>
          <a:xfrm>
            <a:off x="6097466" y="4365898"/>
            <a:ext cx="4576894" cy="584775"/>
          </a:xfrm>
          <a:prstGeom prst="rect">
            <a:avLst/>
          </a:prstGeom>
          <a:noFill/>
        </p:spPr>
        <p:txBody>
          <a:bodyPr wrap="none" rtlCol="0">
            <a:spAutoFit/>
          </a:bodyPr>
          <a:lstStyle/>
          <a:p>
            <a:r>
              <a:rPr lang="en-US" altLang="zh-CN" sz="3200" b="1" dirty="0" smtClean="0">
                <a:solidFill>
                  <a:srgbClr val="FF0000"/>
                </a:solidFill>
              </a:rPr>
              <a:t>(</a:t>
            </a:r>
            <a:r>
              <a:rPr lang="zh-CN" altLang="en-US" sz="3200" b="1" dirty="0" smtClean="0">
                <a:solidFill>
                  <a:srgbClr val="FF0000"/>
                </a:solidFill>
              </a:rPr>
              <a:t>双水解配平：电荷守恒</a:t>
            </a:r>
            <a:r>
              <a:rPr lang="en-US" altLang="zh-CN" sz="3200" b="1" dirty="0" smtClean="0">
                <a:solidFill>
                  <a:srgbClr val="FF0000"/>
                </a:solidFill>
              </a:rPr>
              <a:t>)</a:t>
            </a:r>
            <a:endParaRPr lang="zh-CN" altLang="en-US" sz="3200" b="1" dirty="0">
              <a:solidFill>
                <a:srgbClr val="FF0000"/>
              </a:solidFill>
            </a:endParaRPr>
          </a:p>
        </p:txBody>
      </p:sp>
      <p:sp>
        <p:nvSpPr>
          <p:cNvPr id="12" name="TextBox 11"/>
          <p:cNvSpPr txBox="1"/>
          <p:nvPr/>
        </p:nvSpPr>
        <p:spPr>
          <a:xfrm>
            <a:off x="6671270" y="2997746"/>
            <a:ext cx="5824030" cy="553998"/>
          </a:xfrm>
          <a:prstGeom prst="rect">
            <a:avLst/>
          </a:prstGeom>
          <a:noFill/>
        </p:spPr>
        <p:txBody>
          <a:bodyPr wrap="none" rtlCol="0">
            <a:spAutoFit/>
          </a:bodyPr>
          <a:lstStyle/>
          <a:p>
            <a:r>
              <a:rPr lang="en-US" altLang="zh-CN" sz="3000" b="1" dirty="0" smtClean="0">
                <a:solidFill>
                  <a:srgbClr val="FF0000"/>
                </a:solidFill>
                <a:latin typeface="Times New Roman" panose="02020603050405020304" pitchFamily="18" charset="0"/>
                <a:cs typeface="Times New Roman" panose="02020603050405020304" pitchFamily="18" charset="0"/>
              </a:rPr>
              <a:t>(</a:t>
            </a:r>
            <a:r>
              <a:rPr lang="zh-CN" altLang="en-US" sz="3000" b="1" dirty="0" smtClean="0">
                <a:solidFill>
                  <a:srgbClr val="FF0000"/>
                </a:solidFill>
                <a:latin typeface="Times New Roman" panose="02020603050405020304" pitchFamily="18" charset="0"/>
                <a:cs typeface="Times New Roman" panose="02020603050405020304" pitchFamily="18" charset="0"/>
              </a:rPr>
              <a:t>酸性：</a:t>
            </a:r>
            <a:r>
              <a:rPr lang="en-US" altLang="zh-CN" sz="3000" b="1" dirty="0" smtClean="0">
                <a:solidFill>
                  <a:srgbClr val="FF0000"/>
                </a:solidFill>
                <a:latin typeface="Times New Roman" panose="02020603050405020304" pitchFamily="18" charset="0"/>
                <a:cs typeface="Times New Roman" panose="02020603050405020304" pitchFamily="18" charset="0"/>
              </a:rPr>
              <a:t>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000" b="1" dirty="0" smtClean="0">
                <a:solidFill>
                  <a:srgbClr val="FF0000"/>
                </a:solidFill>
                <a:latin typeface="Times New Roman" panose="02020603050405020304" pitchFamily="18" charset="0"/>
                <a:cs typeface="Times New Roman" panose="02020603050405020304" pitchFamily="18" charset="0"/>
              </a:rPr>
              <a:t>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&gt;HCO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baseline="30000" dirty="0" smtClean="0">
                <a:solidFill>
                  <a:srgbClr val="FF0000"/>
                </a:solidFill>
                <a:latin typeface="Times New Roman" panose="02020603050405020304" pitchFamily="18" charset="0"/>
                <a:cs typeface="Times New Roman" panose="02020603050405020304" pitchFamily="18" charset="0"/>
              </a:rPr>
              <a:t>-</a:t>
            </a:r>
            <a:r>
              <a:rPr lang="en-US" altLang="zh-CN" sz="3000" b="1" dirty="0" smtClean="0">
                <a:solidFill>
                  <a:srgbClr val="FF0000"/>
                </a:solidFill>
                <a:latin typeface="Times New Roman" panose="02020603050405020304" pitchFamily="18" charset="0"/>
                <a:cs typeface="Times New Roman" panose="02020603050405020304" pitchFamily="18" charset="0"/>
              </a:rPr>
              <a:t>&gt;Al(OH)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92589435"/>
              </p:ext>
            </p:extLst>
          </p:nvPr>
        </p:nvGraphicFramePr>
        <p:xfrm>
          <a:off x="6210756" y="2126320"/>
          <a:ext cx="6632575" cy="741362"/>
        </p:xfrm>
        <a:graphic>
          <a:graphicData uri="http://schemas.openxmlformats.org/presentationml/2006/ole">
            <mc:AlternateContent xmlns:mc="http://schemas.openxmlformats.org/markup-compatibility/2006">
              <mc:Choice xmlns:v="urn:schemas-microsoft-com:vml" Requires="v">
                <p:oleObj spid="_x0000_s11217" name="文档" r:id="rId9" imgW="6821725" imgH="760810" progId="Word.Document.12">
                  <p:embed/>
                </p:oleObj>
              </mc:Choice>
              <mc:Fallback>
                <p:oleObj name="文档" r:id="rId9" imgW="6821725" imgH="760810" progId="Word.Document.12">
                  <p:embed/>
                  <p:pic>
                    <p:nvPicPr>
                      <p:cNvPr id="0" name="对象 5"/>
                      <p:cNvPicPr>
                        <a:picLocks noChangeAspect="1" noChangeArrowheads="1"/>
                      </p:cNvPicPr>
                      <p:nvPr/>
                    </p:nvPicPr>
                    <p:blipFill>
                      <a:blip r:embed="rId10"/>
                      <a:srcRect/>
                      <a:stretch>
                        <a:fillRect/>
                      </a:stretch>
                    </p:blipFill>
                    <p:spPr bwMode="auto">
                      <a:xfrm>
                        <a:off x="6210756" y="2126320"/>
                        <a:ext cx="66325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7679382" y="1610430"/>
            <a:ext cx="2997937" cy="523220"/>
          </a:xfrm>
          <a:prstGeom prst="rect">
            <a:avLst/>
          </a:prstGeom>
        </p:spPr>
        <p:txBody>
          <a:bodyPr wrap="none">
            <a:spAutoFit/>
          </a:bodyPr>
          <a:lstStyle/>
          <a:p>
            <a:r>
              <a:rPr lang="zh-CN" altLang="en-US" sz="2800" kern="100" dirty="0" smtClean="0">
                <a:latin typeface="Times New Roman"/>
                <a:ea typeface="华文细黑"/>
                <a:cs typeface="Times New Roman"/>
              </a:rPr>
              <a:t>若是</a:t>
            </a:r>
            <a:r>
              <a:rPr lang="zh-CN" altLang="zh-CN" sz="2800" kern="100" dirty="0" smtClean="0">
                <a:latin typeface="Times New Roman"/>
                <a:ea typeface="华文细黑"/>
                <a:cs typeface="Times New Roman"/>
              </a:rPr>
              <a:t>通入</a:t>
            </a:r>
            <a:r>
              <a:rPr lang="zh-CN" altLang="en-US" sz="2800" b="1" kern="100" dirty="0" smtClean="0">
                <a:solidFill>
                  <a:srgbClr val="FF0000"/>
                </a:solidFill>
                <a:latin typeface="Times New Roman"/>
                <a:ea typeface="华文细黑"/>
                <a:cs typeface="Times New Roman"/>
              </a:rPr>
              <a:t>少</a:t>
            </a:r>
            <a:r>
              <a:rPr lang="zh-CN" altLang="zh-CN" sz="2800" b="1" kern="100" dirty="0" smtClean="0">
                <a:solidFill>
                  <a:srgbClr val="FF0000"/>
                </a:solidFill>
                <a:latin typeface="Times New Roman"/>
                <a:ea typeface="华文细黑"/>
                <a:cs typeface="Times New Roman"/>
              </a:rPr>
              <a:t>量</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endParaRPr lang="zh-CN" altLang="en-US" sz="2800" dirty="0"/>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a:spLocks/>
          </p:cNvSpPr>
          <p:nvPr/>
        </p:nvSpPr>
        <p:spPr>
          <a:xfrm>
            <a:off x="732706" y="4284365"/>
            <a:ext cx="6634262"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zh-CN" sz="4000" b="1" dirty="0" smtClean="0">
                <a:solidFill>
                  <a:schemeClr val="bg1">
                    <a:lumMod val="95000"/>
                  </a:schemeClr>
                </a:solidFill>
                <a:latin typeface="Times New Roman" pitchFamily="18" charset="0"/>
                <a:cs typeface="Times New Roman" pitchFamily="18" charset="0"/>
              </a:rPr>
              <a:t>第</a:t>
            </a:r>
            <a:r>
              <a:rPr lang="en-US" altLang="zh-CN" sz="4000" b="1" dirty="0" smtClean="0">
                <a:solidFill>
                  <a:schemeClr val="bg1">
                    <a:lumMod val="95000"/>
                  </a:schemeClr>
                </a:solidFill>
                <a:latin typeface="Times New Roman" pitchFamily="18" charset="0"/>
                <a:cs typeface="Times New Roman" pitchFamily="18" charset="0"/>
              </a:rPr>
              <a:t>11</a:t>
            </a:r>
            <a:r>
              <a:rPr lang="zh-CN" altLang="zh-CN" sz="4000" b="1" dirty="0" smtClean="0">
                <a:solidFill>
                  <a:schemeClr val="bg1">
                    <a:lumMod val="95000"/>
                  </a:schemeClr>
                </a:solidFill>
                <a:latin typeface="Times New Roman" pitchFamily="18" charset="0"/>
                <a:cs typeface="Times New Roman" pitchFamily="18" charset="0"/>
              </a:rPr>
              <a:t>讲</a:t>
            </a:r>
            <a:r>
              <a:rPr lang="zh-CN" altLang="zh-CN" sz="4000" b="1" dirty="0">
                <a:solidFill>
                  <a:schemeClr val="bg1">
                    <a:lumMod val="95000"/>
                  </a:schemeClr>
                </a:solidFill>
                <a:latin typeface="Times New Roman" pitchFamily="18" charset="0"/>
                <a:cs typeface="Times New Roman" pitchFamily="18" charset="0"/>
              </a:rPr>
              <a:t>　铝及其重要化合物</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154900"/>
            <a:ext cx="11305256"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常见的铝盐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硫酸铝钾是由两种不同的金属离子和一种酸根离子组成的复盐。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明矾的化学式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它是无色晶体，可溶于水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水溶液</a:t>
            </a:r>
            <a:r>
              <a:rPr lang="en-US" altLang="zh-CN" sz="2800" kern="100" dirty="0" smtClean="0">
                <a:latin typeface="Times New Roman"/>
                <a:ea typeface="华文细黑"/>
                <a:cs typeface="Courier New"/>
              </a:rPr>
              <a:t>pH</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。明矾可以净水，其净水的原理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94988" y="1662762"/>
            <a:ext cx="286328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KAl</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·12H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6" name="矩形 5"/>
          <p:cNvSpPr/>
          <p:nvPr/>
        </p:nvSpPr>
        <p:spPr>
          <a:xfrm>
            <a:off x="2009800" y="2439992"/>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406574" y="2934051"/>
            <a:ext cx="11233248" cy="1306255"/>
          </a:xfrm>
          <a:prstGeom prst="rect">
            <a:avLst/>
          </a:prstGeom>
        </p:spPr>
        <p:txBody>
          <a:bodyPr wrap="square">
            <a:spAutoFit/>
          </a:bodyPr>
          <a:lstStyle/>
          <a:p>
            <a:pPr>
              <a:lnSpc>
                <a:spcPct val="150000"/>
              </a:lnSpc>
            </a:pPr>
            <a:r>
              <a:rPr lang="en-US" altLang="zh-CN" sz="2800" kern="100" dirty="0" smtClean="0">
                <a:solidFill>
                  <a:srgbClr val="0000FF"/>
                </a:solidFill>
                <a:latin typeface="Times New Roman"/>
                <a:ea typeface="华文细黑"/>
                <a:cs typeface="Courier New"/>
              </a:rPr>
              <a:t>         Al</a:t>
            </a:r>
            <a:r>
              <a:rPr lang="en-US" altLang="zh-CN" sz="2800" kern="100" baseline="30000" dirty="0" smtClean="0">
                <a:solidFill>
                  <a:srgbClr val="0000FF"/>
                </a:solidFill>
                <a:latin typeface="Times New Roman"/>
                <a:ea typeface="华文细黑"/>
                <a:cs typeface="Courier New"/>
              </a:rPr>
              <a:t>3</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胶体吸附水中杂质形成沉淀而净水</a:t>
            </a:r>
            <a:endParaRPr lang="zh-CN" altLang="en-US" sz="2800"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3214886" y="2912892"/>
            <a:ext cx="744463" cy="769441"/>
          </a:xfrm>
          <a:prstGeom prst="rect">
            <a:avLst/>
          </a:prstGeom>
        </p:spPr>
        <p:txBody>
          <a:bodyPr wrap="square">
            <a:spAutoFit/>
          </a:bodyPr>
          <a:lstStyle/>
          <a:p>
            <a:r>
              <a:rPr lang="zh-CN" altLang="en-US" sz="4400" dirty="0">
                <a:solidFill>
                  <a:srgbClr val="0000FF"/>
                </a:solidFill>
              </a:rPr>
              <a:t>⇌</a:t>
            </a: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1947" y="308714"/>
            <a:ext cx="11275398" cy="3553128"/>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smtClean="0">
                <a:solidFill>
                  <a:srgbClr val="E36C0A"/>
                </a:solidFill>
                <a:latin typeface="+mj-ea"/>
                <a:ea typeface="+mj-ea"/>
                <a:cs typeface="Times New Roman"/>
              </a:rPr>
              <a:t>深度思考</a:t>
            </a:r>
            <a:r>
              <a:rPr lang="en-US" altLang="zh-CN" sz="2800" kern="100" dirty="0" smtClean="0">
                <a:latin typeface="Times New Roman"/>
                <a:ea typeface="华文细黑"/>
                <a:cs typeface="Courier New"/>
              </a:rPr>
              <a:t> </a:t>
            </a:r>
          </a:p>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在做铝的燃烧实验时，用坩埚钳夹住一小块铝箔，在酒精灯上加热至其熔化，会看到的现象是铝箔熔化，失去光泽，但熔化的铝并不滴落。原因是</a:t>
            </a:r>
            <a:r>
              <a:rPr lang="en-US" altLang="zh-CN" sz="2800" kern="100" dirty="0" smtClean="0">
                <a:latin typeface="Times New Roman"/>
                <a:ea typeface="华文细黑"/>
                <a:cs typeface="Courier New"/>
              </a:rPr>
              <a:t>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7736" y="2368212"/>
            <a:ext cx="11232086" cy="1406411"/>
          </a:xfrm>
          <a:prstGeom prst="rect">
            <a:avLst/>
          </a:prstGeom>
        </p:spPr>
        <p:txBody>
          <a:bodyPr>
            <a:spAutoFit/>
          </a:bodyPr>
          <a:lstStyle/>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铝箔</a:t>
            </a:r>
            <a:r>
              <a:rPr lang="zh-CN" altLang="zh-CN" sz="2800" b="1" kern="100" dirty="0">
                <a:solidFill>
                  <a:srgbClr val="FF0000"/>
                </a:solidFill>
                <a:latin typeface="Times New Roman"/>
                <a:ea typeface="华文细黑"/>
                <a:cs typeface="Times New Roman"/>
              </a:rPr>
              <a:t>加热时与</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发生反应生成熔点很高的</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薄膜，使内部的铝被</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包裹着，所以熔化的铝不易滴下</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84157"/>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中学化学学习阶段接触到许多既能与酸反应又能与碱反应的物质，除了</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及其重要化合物外，你还知道哪些？</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弱酸的铵盐，如：</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COONH</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(NH</a:t>
            </a:r>
            <a:r>
              <a:rPr lang="en-US" altLang="zh-CN" sz="2800" b="1" kern="100" baseline="-25000" dirty="0">
                <a:solidFill>
                  <a:srgbClr val="0000FF"/>
                </a:solidFill>
                <a:latin typeface="Times New Roman"/>
                <a:ea typeface="华文细黑"/>
                <a:cs typeface="Courier New"/>
              </a:rPr>
              <a:t>4</a:t>
            </a:r>
            <a:r>
              <a:rPr lang="en-US" altLang="zh-CN" sz="2800" b="1" kern="100" dirty="0">
                <a:solidFill>
                  <a:srgbClr val="0000FF"/>
                </a:solidFill>
                <a:latin typeface="Times New Roman"/>
                <a:ea typeface="华文细黑"/>
                <a:cs typeface="Courier New"/>
              </a:rPr>
              <a:t>)</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弱酸的酸式盐，如：</a:t>
            </a:r>
            <a:r>
              <a:rPr lang="en-US" altLang="zh-CN" sz="2800" b="1" kern="100" dirty="0">
                <a:solidFill>
                  <a:srgbClr val="FF0000"/>
                </a:solidFill>
                <a:latin typeface="Times New Roman"/>
                <a:ea typeface="华文细黑"/>
                <a:cs typeface="Courier New"/>
              </a:rPr>
              <a:t>NaHCO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KHS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NaHSO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氨基酸。</a:t>
            </a:r>
            <a:endParaRPr lang="zh-CN" altLang="zh-CN" sz="1050" b="1" kern="100" dirty="0">
              <a:solidFill>
                <a:srgbClr val="FF0000"/>
              </a:solidFill>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033641" y="4717227"/>
            <a:ext cx="1749197" cy="646331"/>
          </a:xfrm>
          <a:prstGeom prst="rect">
            <a:avLst/>
          </a:prstGeom>
        </p:spPr>
        <p:txBody>
          <a:bodyPr wrap="none">
            <a:spAutoFit/>
          </a:bodyPr>
          <a:lstStyle/>
          <a:p>
            <a:r>
              <a:rPr lang="en-US" altLang="zh-CN" sz="3600" b="1" kern="100" dirty="0">
                <a:solidFill>
                  <a:srgbClr val="0000FF"/>
                </a:solidFill>
                <a:latin typeface="Times New Roman"/>
                <a:ea typeface="华文细黑"/>
                <a:cs typeface="Courier New"/>
              </a:rPr>
              <a:t>(NH</a:t>
            </a:r>
            <a:r>
              <a:rPr lang="en-US" altLang="zh-CN" sz="3600" b="1" kern="100" baseline="-25000" dirty="0">
                <a:solidFill>
                  <a:srgbClr val="0000FF"/>
                </a:solidFill>
                <a:latin typeface="Times New Roman"/>
                <a:ea typeface="华文细黑"/>
                <a:cs typeface="Courier New"/>
              </a:rPr>
              <a:t>4</a:t>
            </a:r>
            <a:r>
              <a:rPr lang="en-US" altLang="zh-CN" sz="3600" b="1" kern="100" dirty="0">
                <a:solidFill>
                  <a:srgbClr val="0000FF"/>
                </a:solidFill>
                <a:latin typeface="Times New Roman"/>
                <a:ea typeface="华文细黑"/>
                <a:cs typeface="Courier New"/>
              </a:rPr>
              <a:t>)</a:t>
            </a:r>
            <a:r>
              <a:rPr lang="en-US" altLang="zh-CN" sz="3600" b="1" kern="100" baseline="-25000" dirty="0">
                <a:solidFill>
                  <a:srgbClr val="0000FF"/>
                </a:solidFill>
                <a:latin typeface="Times New Roman"/>
                <a:ea typeface="华文细黑"/>
                <a:cs typeface="Courier New"/>
              </a:rPr>
              <a:t>2</a:t>
            </a:r>
            <a:r>
              <a:rPr lang="en-US" altLang="zh-CN" sz="3600" b="1" kern="100" dirty="0">
                <a:solidFill>
                  <a:srgbClr val="0000FF"/>
                </a:solidFill>
                <a:latin typeface="Times New Roman"/>
                <a:ea typeface="华文细黑"/>
                <a:cs typeface="Courier New"/>
              </a:rPr>
              <a:t>S</a:t>
            </a:r>
            <a:endParaRPr lang="zh-CN" altLang="en-US" sz="3600" dirty="0">
              <a:solidFill>
                <a:srgbClr val="0000FF"/>
              </a:solidFill>
            </a:endParaRPr>
          </a:p>
        </p:txBody>
      </p:sp>
      <p:cxnSp>
        <p:nvCxnSpPr>
          <p:cNvPr id="6" name="直接箭头连接符 5"/>
          <p:cNvCxnSpPr/>
          <p:nvPr/>
        </p:nvCxnSpPr>
        <p:spPr>
          <a:xfrm flipV="1">
            <a:off x="2782838" y="4351384"/>
            <a:ext cx="1296144" cy="67449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782838" y="5114420"/>
            <a:ext cx="1296144" cy="60511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2148" y="4149874"/>
            <a:ext cx="65915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4006974" y="3933850"/>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a:t>
            </a:r>
            <a:r>
              <a:rPr lang="en-US" altLang="zh-CN" sz="3600" b="1" kern="100" baseline="-25000" dirty="0" smtClean="0">
                <a:solidFill>
                  <a:srgbClr val="0000FF"/>
                </a:solidFill>
                <a:latin typeface="Times New Roman"/>
                <a:ea typeface="华文细黑"/>
                <a:cs typeface="Courier New"/>
              </a:rPr>
              <a:t>2</a:t>
            </a:r>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17" name="矩形 16"/>
          <p:cNvSpPr/>
          <p:nvPr/>
        </p:nvSpPr>
        <p:spPr>
          <a:xfrm>
            <a:off x="3984035" y="5363558"/>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NH</a:t>
            </a:r>
            <a:r>
              <a:rPr lang="en-US" altLang="zh-CN" sz="3600" b="1" kern="100" baseline="-25000" dirty="0" smtClean="0">
                <a:solidFill>
                  <a:srgbClr val="0000FF"/>
                </a:solidFill>
                <a:latin typeface="Times New Roman"/>
                <a:ea typeface="华文细黑"/>
                <a:cs typeface="Courier New"/>
              </a:rPr>
              <a:t>3</a:t>
            </a:r>
            <a:endParaRPr lang="zh-CN" altLang="en-US" sz="3600" dirty="0">
              <a:solidFill>
                <a:srgbClr val="0000FF"/>
              </a:solidFill>
            </a:endParaRPr>
          </a:p>
        </p:txBody>
      </p:sp>
      <p:sp>
        <p:nvSpPr>
          <p:cNvPr id="18" name="TextBox 17"/>
          <p:cNvSpPr txBox="1"/>
          <p:nvPr/>
        </p:nvSpPr>
        <p:spPr>
          <a:xfrm>
            <a:off x="2854846" y="5363558"/>
            <a:ext cx="914033"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22" name="直接箭头连接符 21"/>
          <p:cNvCxnSpPr>
            <a:stCxn id="16" idx="3"/>
          </p:cNvCxnSpPr>
          <p:nvPr/>
        </p:nvCxnSpPr>
        <p:spPr>
          <a:xfrm>
            <a:off x="4961081" y="4257016"/>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433757" y="4250910"/>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327454" y="4257016"/>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942092" y="3892049"/>
            <a:ext cx="441146"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27" name="矩形 26"/>
          <p:cNvSpPr/>
          <p:nvPr/>
        </p:nvSpPr>
        <p:spPr>
          <a:xfrm>
            <a:off x="7376274" y="3892049"/>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28" name="矩形 27"/>
          <p:cNvSpPr/>
          <p:nvPr/>
        </p:nvSpPr>
        <p:spPr>
          <a:xfrm>
            <a:off x="9299561" y="3890870"/>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cxnSp>
        <p:nvCxnSpPr>
          <p:cNvPr id="29" name="直接箭头连接符 28"/>
          <p:cNvCxnSpPr/>
          <p:nvPr/>
        </p:nvCxnSpPr>
        <p:spPr>
          <a:xfrm>
            <a:off x="4979083" y="5668148"/>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653269" y="5662042"/>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449981" y="5662042"/>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851601" y="5303181"/>
            <a:ext cx="877163"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endParaRPr lang="zh-CN" altLang="en-US" sz="3600" dirty="0">
              <a:solidFill>
                <a:srgbClr val="0000FF"/>
              </a:solidFill>
            </a:endParaRPr>
          </a:p>
        </p:txBody>
      </p:sp>
      <p:sp>
        <p:nvSpPr>
          <p:cNvPr id="33" name="矩形 32"/>
          <p:cNvSpPr/>
          <p:nvPr/>
        </p:nvSpPr>
        <p:spPr>
          <a:xfrm>
            <a:off x="7512427" y="5303181"/>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34" name="矩形 33"/>
          <p:cNvSpPr/>
          <p:nvPr/>
        </p:nvSpPr>
        <p:spPr>
          <a:xfrm>
            <a:off x="9371569" y="5302002"/>
            <a:ext cx="1390124"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HNO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sp>
        <p:nvSpPr>
          <p:cNvPr id="23" name="TextBox 22"/>
          <p:cNvSpPr txBox="1"/>
          <p:nvPr/>
        </p:nvSpPr>
        <p:spPr>
          <a:xfrm>
            <a:off x="5015086" y="3637107"/>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6433757" y="3666135"/>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8420953" y="3672241"/>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5043552" y="5077267"/>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6730163" y="5056950"/>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8515287" y="5042998"/>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6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arn(inVertical)">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barn(inVertical)">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down)">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down)">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barn(inVertical)">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down)">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down)">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barn(inVertical)">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down)">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down)">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8">
                                            <p:txEl>
                                              <p:pRg st="2" end="2"/>
                                            </p:txEl>
                                          </p:spTgt>
                                        </p:tgtEl>
                                        <p:attrNameLst>
                                          <p:attrName>style.visibility</p:attrName>
                                        </p:attrNameLst>
                                      </p:cBhvr>
                                      <p:to>
                                        <p:strVal val="visible"/>
                                      </p:to>
                                    </p:set>
                                    <p:animEffect transition="in" filter="blinds(horizontal)">
                                      <p:cBhvr>
                                        <p:cTn id="137" dur="500"/>
                                        <p:tgtEl>
                                          <p:spTgt spid="8">
                                            <p:txEl>
                                              <p:pRg st="2" end="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8">
                                            <p:txEl>
                                              <p:pRg st="3" end="3"/>
                                            </p:txEl>
                                          </p:spTgt>
                                        </p:tgtEl>
                                        <p:attrNameLst>
                                          <p:attrName>style.visibility</p:attrName>
                                        </p:attrNameLst>
                                      </p:cBhvr>
                                      <p:to>
                                        <p:strVal val="visible"/>
                                      </p:to>
                                    </p:set>
                                    <p:animEffect transition="in" filter="blinds(horizontal)">
                                      <p:cBhvr>
                                        <p:cTn id="14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26" grpId="0"/>
      <p:bldP spid="27" grpId="0"/>
      <p:bldP spid="28" grpId="0"/>
      <p:bldP spid="32" grpId="0"/>
      <p:bldP spid="33" grpId="0"/>
      <p:bldP spid="34" grpId="0"/>
      <p:bldP spid="23" grpId="0"/>
      <p:bldP spid="35" grpId="0"/>
      <p:bldP spid="36" grpId="0"/>
      <p:bldP spid="37" grpId="0"/>
      <p:bldP spid="38"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66614" y="2205658"/>
            <a:ext cx="10412641" cy="2239050"/>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a:solidFill>
                  <a:srgbClr val="E36C0A"/>
                </a:solidFill>
                <a:latin typeface="+mj-ea"/>
                <a:ea typeface="+mj-ea"/>
                <a:cs typeface="Times New Roman"/>
              </a:rPr>
              <a:t>规律小结</a:t>
            </a:r>
            <a:r>
              <a:rPr lang="en-US" altLang="zh-CN" sz="2800" kern="100" dirty="0">
                <a:latin typeface="+mj-ea"/>
                <a:ea typeface="+mj-ea"/>
                <a:cs typeface="Courier New"/>
              </a:rPr>
              <a:t> </a:t>
            </a:r>
          </a:p>
          <a:p>
            <a:pPr algn="just">
              <a:lnSpc>
                <a:spcPts val="5500"/>
              </a:lnSpc>
              <a:spcAft>
                <a:spcPts val="0"/>
              </a:spcAft>
            </a:pPr>
            <a:r>
              <a:rPr lang="zh-CN" altLang="zh-CN" sz="2800" kern="100" dirty="0">
                <a:latin typeface="Times New Roman"/>
                <a:ea typeface="华文细黑"/>
                <a:cs typeface="Times New Roman"/>
              </a:rPr>
              <a:t>两性物质是指既能与酸反应又能与碱反应生成盐和水的化合物，上述物质中只有</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、氨基酸是两性物质。</a:t>
            </a:r>
            <a:endParaRPr lang="zh-CN" altLang="zh-CN" sz="1050" kern="100" dirty="0">
              <a:effectLst/>
              <a:latin typeface="宋体"/>
              <a:cs typeface="Courier New"/>
            </a:endParaRPr>
          </a:p>
        </p:txBody>
      </p:sp>
    </p:spTree>
    <p:extLst>
      <p:ext uri="{BB962C8B-B14F-4D97-AF65-F5344CB8AC3E}">
        <p14:creationId xmlns:p14="http://schemas.microsoft.com/office/powerpoint/2010/main" val="2869762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650" y="821586"/>
            <a:ext cx="11688154"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题组一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2</a:t>
            </a:r>
            <a:r>
              <a:rPr lang="en-US" altLang="zh-CN" sz="2800" b="1" kern="100" dirty="0" smtClean="0">
                <a:solidFill>
                  <a:srgbClr val="0000FF"/>
                </a:solidFill>
                <a:latin typeface="Times New Roman" pitchFamily="18" charset="0"/>
                <a:ea typeface="Times New Roman" pitchFamily="18" charset="0"/>
                <a:cs typeface="Times New Roman" pitchFamily="18" charset="0"/>
              </a:rPr>
              <a:t>O</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和</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的两性</a:t>
            </a:r>
            <a:endParaRPr lang="zh-CN" altLang="zh-CN" sz="2800" b="1" kern="100" dirty="0">
              <a:solidFill>
                <a:srgbClr val="0000FF"/>
              </a:solidFill>
              <a:latin typeface="Times New Roman" pitchFamily="18" charset="0"/>
              <a:cs typeface="Times New Roman" pitchFamily="18" charset="0"/>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将表面已完全钝化的铝条，插入下列溶液中，不会发生反应的是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硝酸铜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氢</a:t>
            </a:r>
            <a:r>
              <a:rPr lang="zh-CN" altLang="zh-CN" sz="2800" kern="100" dirty="0" smtClean="0">
                <a:latin typeface="Times New Roman"/>
                <a:ea typeface="华文细黑"/>
                <a:cs typeface="Times New Roman"/>
              </a:rPr>
              <a:t>氧化钠</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钝化的实质是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在浓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或浓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作用下其表面</a:t>
            </a:r>
            <a:r>
              <a:rPr lang="zh-CN" altLang="zh-CN" sz="2800" b="1" kern="100" dirty="0">
                <a:solidFill>
                  <a:srgbClr val="FF0000"/>
                </a:solidFill>
                <a:latin typeface="Times New Roman"/>
                <a:ea typeface="华文细黑"/>
                <a:cs typeface="Times New Roman"/>
              </a:rPr>
              <a:t>被氧化成一层致密的氧化物保护膜。</a:t>
            </a:r>
            <a:r>
              <a:rPr lang="zh-CN" altLang="zh-CN" sz="2800" kern="100" dirty="0">
                <a:latin typeface="Times New Roman"/>
                <a:ea typeface="华文细黑"/>
                <a:cs typeface="Times New Roman"/>
              </a:rPr>
              <a:t>由于铝的氧化物</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是一种两性氧化物，既可与强酸反应，又可与强碱反应，故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三项皆不符合题意，只有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选项中的</a:t>
            </a:r>
            <a:r>
              <a:rPr lang="en-US" altLang="zh-CN" sz="2800" kern="100" dirty="0">
                <a:latin typeface="Times New Roman"/>
                <a:ea typeface="华文细黑"/>
                <a:cs typeface="Courier New"/>
              </a:rPr>
              <a:t> </a:t>
            </a:r>
            <a:r>
              <a:rPr lang="en-US" altLang="zh-CN" sz="2800" b="1" kern="100" dirty="0">
                <a:solidFill>
                  <a:srgbClr val="FF0000"/>
                </a:solidFill>
                <a:latin typeface="Times New Roman"/>
                <a:ea typeface="华文细黑"/>
                <a:cs typeface="Courier New"/>
              </a:rPr>
              <a:t>Cu(NO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不与</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反应</a:t>
            </a:r>
            <a:r>
              <a:rPr lang="zh-CN" altLang="zh-CN" sz="2800" kern="100" dirty="0">
                <a:latin typeface="Times New Roman"/>
                <a:ea typeface="华文细黑"/>
                <a:cs typeface="Times New Roman"/>
              </a:rPr>
              <a:t>，故不可能与钝化的铝条发生反应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10739336" y="1557586"/>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Times New Roman"/>
              </a:rPr>
              <a:t>C</a:t>
            </a:r>
            <a:endParaRPr lang="zh-CN" altLang="en-US" sz="4000" b="1" kern="100" dirty="0">
              <a:solidFill>
                <a:srgbClr val="FF0000"/>
              </a:solidFill>
              <a:latin typeface="Times New Roman"/>
              <a:ea typeface="华文细黑"/>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75" y="482061"/>
            <a:ext cx="11850557" cy="6240146"/>
          </a:xfrm>
          <a:prstGeom prst="rect">
            <a:avLst/>
          </a:prstGeom>
        </p:spPr>
        <p:txBody>
          <a:bodyPr wrap="square" lIns="121898" tIns="60948" rIns="121898" bIns="60948">
            <a:spAutoFit/>
          </a:bodyPr>
          <a:lstStyle/>
          <a:p>
            <a:pPr algn="just">
              <a:lnSpc>
                <a:spcPts val="53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除去杂质的方法不正确的是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镁粉中混有少量铝粉：加入过量烧碱溶液充分反应，过滤、洗涤、干燥</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用过量氨水除去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溶液中的少量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ts val="5300"/>
              </a:lnSpc>
              <a:spcAft>
                <a:spcPts val="0"/>
              </a:spcAft>
            </a:pPr>
            <a:r>
              <a:rPr lang="en-US" altLang="zh-CN" sz="2800" kern="100" dirty="0" err="1" smtClean="0">
                <a:latin typeface="Times New Roman"/>
                <a:ea typeface="华文细黑"/>
                <a:cs typeface="Courier New"/>
              </a:rPr>
              <a:t>C.Al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：加入足量烧碱溶液，充分反应，过滤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滤液中通入过量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后过滤</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D.MgO</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：加入足量烧碱溶液，充分反应，过滤、洗涤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干燥</a:t>
            </a:r>
            <a:r>
              <a:rPr lang="zh-CN" altLang="zh-CN" sz="2800" kern="100" dirty="0">
                <a:latin typeface="Times New Roman"/>
                <a:ea typeface="华文细黑"/>
                <a:cs typeface="Times New Roman"/>
              </a:rPr>
              <a:t>得到</a:t>
            </a:r>
            <a:r>
              <a:rPr lang="en-US" altLang="zh-CN" sz="2800" kern="100" dirty="0" err="1" smtClean="0">
                <a:latin typeface="Times New Roman"/>
                <a:ea typeface="华文细黑"/>
                <a:cs typeface="Courier New"/>
              </a:rPr>
              <a:t>MgO</a:t>
            </a:r>
            <a:endParaRPr lang="en-US" altLang="zh-CN" sz="2800" kern="100" dirty="0" smtClean="0">
              <a:latin typeface="Times New Roman"/>
              <a:ea typeface="华文细黑"/>
              <a:cs typeface="Courier New"/>
            </a:endParaRP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不溶于氨水，故向含少量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溶液中加入过量氨水时，</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均转化为氢氧化物沉淀，达不到除杂的目的</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775245" y="635996"/>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11495806" y="1446669"/>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3" name="矩形 12"/>
          <p:cNvSpPr/>
          <p:nvPr/>
        </p:nvSpPr>
        <p:spPr>
          <a:xfrm>
            <a:off x="5087094" y="3348258"/>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4" name="矩形 13"/>
          <p:cNvSpPr/>
          <p:nvPr/>
        </p:nvSpPr>
        <p:spPr>
          <a:xfrm>
            <a:off x="2782838" y="4615021"/>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3" name="矩形 2"/>
          <p:cNvSpPr/>
          <p:nvPr/>
        </p:nvSpPr>
        <p:spPr>
          <a:xfrm>
            <a:off x="6239222" y="2061642"/>
            <a:ext cx="697627" cy="714876"/>
          </a:xfrm>
          <a:prstGeom prst="rect">
            <a:avLst/>
          </a:prstGeom>
        </p:spPr>
        <p:txBody>
          <a:bodyPr wrap="none">
            <a:spAutoFit/>
          </a:bodyPr>
          <a:lstStyle/>
          <a:p>
            <a:pPr algn="just">
              <a:lnSpc>
                <a:spcPts val="5300"/>
              </a:lnSpc>
              <a:spcAft>
                <a:spcPts val="0"/>
              </a:spcAft>
            </a:pPr>
            <a:r>
              <a:rPr lang="en-US" altLang="zh-CN" sz="4000" kern="100" dirty="0" smtClean="0">
                <a:solidFill>
                  <a:srgbClr val="FF0000"/>
                </a:solidFill>
                <a:latin typeface="Times New Roman"/>
                <a:ea typeface="华文细黑"/>
                <a:cs typeface="Times New Roman"/>
              </a:rPr>
              <a:t>×</a:t>
            </a:r>
            <a:endParaRPr lang="zh-CN" altLang="zh-CN" sz="4000" kern="100" dirty="0">
              <a:solidFill>
                <a:srgbClr val="FF0000"/>
              </a:solidFill>
              <a:latin typeface="宋体"/>
              <a:cs typeface="Courier New"/>
            </a:endParaRPr>
          </a:p>
        </p:txBody>
      </p:sp>
      <p:sp>
        <p:nvSpPr>
          <p:cNvPr id="15" name="矩形 14"/>
          <p:cNvSpPr/>
          <p:nvPr/>
        </p:nvSpPr>
        <p:spPr>
          <a:xfrm>
            <a:off x="6717392" y="1883845"/>
            <a:ext cx="5426486" cy="681853"/>
          </a:xfrm>
          <a:prstGeom prst="rect">
            <a:avLst/>
          </a:prstGeom>
        </p:spPr>
        <p:txBody>
          <a:bodyPr wrap="none">
            <a:spAutoFit/>
          </a:bodyPr>
          <a:lstStyle/>
          <a:p>
            <a:pPr algn="just">
              <a:lnSpc>
                <a:spcPts val="5300"/>
              </a:lnSpc>
              <a:spcAft>
                <a:spcPts val="0"/>
              </a:spcAft>
            </a:pPr>
            <a:r>
              <a:rPr lang="zh-CN" altLang="en-US" sz="2800" b="1" kern="100" dirty="0" smtClean="0">
                <a:solidFill>
                  <a:srgbClr val="FF0000"/>
                </a:solidFill>
                <a:latin typeface="Times New Roman" panose="02020603050405020304" pitchFamily="18" charset="0"/>
                <a:cs typeface="Times New Roman" panose="02020603050405020304" pitchFamily="18" charset="0"/>
              </a:rPr>
              <a:t>先用过量</a:t>
            </a:r>
            <a:r>
              <a:rPr lang="en-US" altLang="zh-CN" sz="2800" b="1" kern="100" dirty="0" err="1" smtClean="0">
                <a:solidFill>
                  <a:srgbClr val="FF0000"/>
                </a:solidFill>
                <a:latin typeface="Times New Roman" panose="02020603050405020304" pitchFamily="18" charset="0"/>
                <a:cs typeface="Times New Roman" panose="02020603050405020304" pitchFamily="18" charset="0"/>
              </a:rPr>
              <a:t>NaOH</a:t>
            </a:r>
            <a:r>
              <a:rPr lang="zh-CN" altLang="en-US" sz="2800" b="1" kern="100" dirty="0" smtClean="0">
                <a:solidFill>
                  <a:srgbClr val="FF0000"/>
                </a:solidFill>
                <a:latin typeface="Times New Roman" panose="02020603050405020304" pitchFamily="18" charset="0"/>
                <a:cs typeface="Times New Roman" panose="02020603050405020304" pitchFamily="18" charset="0"/>
              </a:rPr>
              <a:t>，过滤后再用</a:t>
            </a:r>
            <a:r>
              <a:rPr lang="en-US" altLang="zh-CN" sz="2800" b="1" kern="100" dirty="0" err="1" smtClean="0">
                <a:solidFill>
                  <a:srgbClr val="FF0000"/>
                </a:solidFill>
                <a:latin typeface="Times New Roman" panose="02020603050405020304" pitchFamily="18" charset="0"/>
                <a:cs typeface="Times New Roman" panose="02020603050405020304" pitchFamily="18" charset="0"/>
              </a:rPr>
              <a:t>HCl</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blinds(horizontal)">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3272" y="467941"/>
            <a:ext cx="11162534" cy="6278618"/>
          </a:xfrm>
          <a:prstGeom prst="rect">
            <a:avLst/>
          </a:prstGeom>
        </p:spPr>
        <p:txBody>
          <a:bodyPr wrap="square" lIns="121898" tIns="60948" rIns="121898" bIns="60948">
            <a:spAutoFit/>
          </a:bodyPr>
          <a:lstStyle/>
          <a:p>
            <a:pPr algn="just">
              <a:lnSpc>
                <a:spcPts val="4800"/>
              </a:lnSpc>
              <a:spcAft>
                <a:spcPts val="0"/>
              </a:spcAft>
            </a:pPr>
            <a:r>
              <a:rPr lang="zh-CN" altLang="zh-CN" sz="2800" b="1" kern="100" dirty="0">
                <a:solidFill>
                  <a:srgbClr val="0000FF"/>
                </a:solidFill>
                <a:latin typeface="Times New Roman" pitchFamily="18" charset="0"/>
                <a:cs typeface="Times New Roman" pitchFamily="18" charset="0"/>
              </a:rPr>
              <a:t>题组二　制备</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的</a:t>
            </a:r>
            <a:r>
              <a:rPr lang="zh-CN" altLang="zh-CN" sz="2800" b="1" kern="100" dirty="0">
                <a:solidFill>
                  <a:srgbClr val="FF0000"/>
                </a:solidFill>
                <a:latin typeface="Times New Roman" pitchFamily="18" charset="0"/>
                <a:cs typeface="Times New Roman" pitchFamily="18" charset="0"/>
              </a:rPr>
              <a:t>最佳途径</a:t>
            </a:r>
          </a:p>
          <a:p>
            <a:pPr algn="just">
              <a:lnSpc>
                <a:spcPts val="48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用含少量镁粉的铝粉制取纯净的氢氧化铝，下列操作步骤中最恰当的组合是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48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加盐酸溶解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加烧碱溶液溶解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过滤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加入盐酸生成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加入过量烧碱溶液</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①⑥⑤③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②③④③</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①③⑤③</a:t>
            </a:r>
          </a:p>
          <a:p>
            <a:pPr algn="just">
              <a:lnSpc>
                <a:spcPts val="48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若先用盐酸溶解，</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均溶解，制取</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的步骤较多；从</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，若加盐酸不容易控制量的多少。故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项操作步骤为最佳顺序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114725" y="1802638"/>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017" y="616124"/>
            <a:ext cx="11850557"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若甲、乙、丙三位同学用规定的药品制备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。规定必用的药品如下：</a:t>
            </a:r>
            <a:r>
              <a:rPr lang="en-US" altLang="zh-CN" sz="2800" kern="100" dirty="0" smtClean="0">
                <a:latin typeface="Times New Roman"/>
                <a:ea typeface="华文细黑"/>
                <a:cs typeface="Courier New"/>
              </a:rPr>
              <a:t>350g </a:t>
            </a:r>
            <a:r>
              <a:rPr lang="en-US" altLang="zh-CN" sz="2800" kern="100" dirty="0">
                <a:latin typeface="Times New Roman"/>
                <a:ea typeface="华文细黑"/>
                <a:cs typeface="Courier New"/>
              </a:rPr>
              <a:t>70%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240 g</a:t>
            </a:r>
            <a:r>
              <a:rPr lang="zh-CN" altLang="zh-CN" sz="2800" kern="100" dirty="0">
                <a:latin typeface="Times New Roman"/>
                <a:ea typeface="华文细黑"/>
                <a:cs typeface="Times New Roman"/>
              </a:rPr>
              <a:t>，足量铝屑、水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不能用其他药品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甲、乙、丙用各自设计的方案制得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的质量分别是</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。三种实验方案如下：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g Al(OH)</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乙：铝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g </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4983706"/>
              </p:ext>
            </p:extLst>
          </p:nvPr>
        </p:nvGraphicFramePr>
        <p:xfrm>
          <a:off x="243508" y="5018137"/>
          <a:ext cx="7153275" cy="1714500"/>
        </p:xfrm>
        <a:graphic>
          <a:graphicData uri="http://schemas.openxmlformats.org/presentationml/2006/ole">
            <mc:AlternateContent xmlns:mc="http://schemas.openxmlformats.org/markup-compatibility/2006">
              <mc:Choice xmlns:v="urn:schemas-microsoft-com:vml" Requires="v">
                <p:oleObj spid="_x0000_s12588" name="文档" r:id="rId3" imgW="7160657" imgH="1714275" progId="Word.Document.12">
                  <p:embed/>
                </p:oleObj>
              </mc:Choice>
              <mc:Fallback>
                <p:oleObj name="文档" r:id="rId3" imgW="7160657" imgH="1714275" progId="Word.Document.12">
                  <p:embed/>
                  <p:pic>
                    <p:nvPicPr>
                      <p:cNvPr id="0" name=""/>
                      <p:cNvPicPr/>
                      <p:nvPr/>
                    </p:nvPicPr>
                    <p:blipFill>
                      <a:blip r:embed="rId4"/>
                      <a:stretch>
                        <a:fillRect/>
                      </a:stretch>
                    </p:blipFill>
                    <p:spPr>
                      <a:xfrm>
                        <a:off x="243508" y="5018137"/>
                        <a:ext cx="7153275" cy="17145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1" name="直接连接符 10"/>
          <p:cNvCxnSpPr/>
          <p:nvPr/>
        </p:nvCxnSpPr>
        <p:spPr>
          <a:xfrm>
            <a:off x="262558" y="2104622"/>
            <a:ext cx="324036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2450" y="42332"/>
            <a:ext cx="373050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n(H</a:t>
            </a:r>
            <a:r>
              <a:rPr lang="en-US" altLang="zh-CN" sz="3600" b="1" kern="100" baseline="-25000" dirty="0" smtClean="0">
                <a:solidFill>
                  <a:srgbClr val="FF0000"/>
                </a:solidFill>
                <a:latin typeface="Times New Roman"/>
                <a:ea typeface="华文细黑"/>
                <a:cs typeface="Times New Roman"/>
              </a:rPr>
              <a:t>2</a:t>
            </a:r>
            <a:r>
              <a:rPr lang="en-US" altLang="zh-CN" sz="3600" b="1" kern="100" dirty="0" smtClean="0">
                <a:solidFill>
                  <a:srgbClr val="FF0000"/>
                </a:solidFill>
                <a:latin typeface="Times New Roman"/>
                <a:ea typeface="华文细黑"/>
                <a:cs typeface="Times New Roman"/>
              </a:rPr>
              <a:t>SO</a:t>
            </a:r>
            <a:r>
              <a:rPr lang="en-US" altLang="zh-CN" sz="3600" b="1" kern="100" baseline="-25000" dirty="0" smtClean="0">
                <a:solidFill>
                  <a:srgbClr val="FF0000"/>
                </a:solidFill>
                <a:latin typeface="Times New Roman"/>
                <a:ea typeface="华文细黑"/>
                <a:cs typeface="Times New Roman"/>
              </a:rPr>
              <a:t>4</a:t>
            </a:r>
            <a:r>
              <a:rPr lang="en-US" altLang="zh-CN" sz="3600" b="1" kern="100" dirty="0" smtClean="0">
                <a:solidFill>
                  <a:srgbClr val="FF0000"/>
                </a:solidFill>
                <a:latin typeface="Times New Roman"/>
                <a:ea typeface="华文细黑"/>
                <a:cs typeface="Times New Roman"/>
              </a:rPr>
              <a:t>)=2.5 </a:t>
            </a:r>
            <a:r>
              <a:rPr lang="en-US" altLang="zh-CN" sz="3600" b="1" kern="100" dirty="0" err="1" smtClean="0">
                <a:solidFill>
                  <a:srgbClr val="FF0000"/>
                </a:solidFill>
                <a:latin typeface="Times New Roman"/>
                <a:ea typeface="华文细黑"/>
                <a:cs typeface="Times New Roman"/>
              </a:rPr>
              <a:t>mol</a:t>
            </a:r>
            <a:endParaRPr lang="zh-CN" altLang="en-US" sz="3600" b="1" kern="100" dirty="0">
              <a:solidFill>
                <a:srgbClr val="FF0000"/>
              </a:solidFill>
              <a:latin typeface="Times New Roman"/>
              <a:ea typeface="华文细黑"/>
              <a:cs typeface="Times New Roman"/>
            </a:endParaRPr>
          </a:p>
        </p:txBody>
      </p:sp>
      <p:sp>
        <p:nvSpPr>
          <p:cNvPr id="13" name="矩形 12"/>
          <p:cNvSpPr/>
          <p:nvPr/>
        </p:nvSpPr>
        <p:spPr>
          <a:xfrm>
            <a:off x="4007090" y="45418"/>
            <a:ext cx="3384260"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n(</a:t>
            </a:r>
            <a:r>
              <a:rPr lang="en-US" altLang="zh-CN" sz="3600" b="1" kern="100" dirty="0" err="1" smtClean="0">
                <a:solidFill>
                  <a:srgbClr val="FF0000"/>
                </a:solidFill>
                <a:latin typeface="Times New Roman"/>
                <a:ea typeface="华文细黑"/>
                <a:cs typeface="Times New Roman"/>
              </a:rPr>
              <a:t>NaOH</a:t>
            </a:r>
            <a:r>
              <a:rPr lang="en-US" altLang="zh-CN" sz="3600" b="1" kern="100" dirty="0" smtClean="0">
                <a:solidFill>
                  <a:srgbClr val="FF0000"/>
                </a:solidFill>
                <a:latin typeface="Times New Roman"/>
                <a:ea typeface="华文细黑"/>
                <a:cs typeface="Times New Roman"/>
              </a:rPr>
              <a:t>)=6 </a:t>
            </a:r>
            <a:r>
              <a:rPr lang="en-US" altLang="zh-CN" sz="3600" b="1" kern="100" dirty="0" err="1" smtClean="0">
                <a:solidFill>
                  <a:srgbClr val="FF0000"/>
                </a:solidFill>
                <a:latin typeface="Times New Roman"/>
                <a:ea typeface="华文细黑"/>
                <a:cs typeface="Times New Roman"/>
              </a:rPr>
              <a:t>mol</a:t>
            </a:r>
            <a:endParaRPr lang="zh-CN" altLang="en-US" sz="3600" b="1" kern="100" dirty="0">
              <a:solidFill>
                <a:srgbClr val="FF0000"/>
              </a:solidFill>
              <a:latin typeface="Times New Roman"/>
              <a:ea typeface="华文细黑"/>
              <a:cs typeface="Times New Roman"/>
            </a:endParaRPr>
          </a:p>
        </p:txBody>
      </p:sp>
      <p:cxnSp>
        <p:nvCxnSpPr>
          <p:cNvPr id="14" name="直接连接符 13"/>
          <p:cNvCxnSpPr/>
          <p:nvPr/>
        </p:nvCxnSpPr>
        <p:spPr>
          <a:xfrm>
            <a:off x="3862958" y="2104622"/>
            <a:ext cx="25202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514940"/>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试回答：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从充分利用原料、降低成本和提高产率等因素分析，实验方案最合理的是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三位学生制得的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其质量由大到小的顺序是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Times New Roman"/>
                <a:ea typeface="华文细黑"/>
              </a:rPr>
              <a:t>(3)</a:t>
            </a:r>
            <a:r>
              <a:rPr lang="zh-CN" altLang="zh-CN" sz="2800" kern="100" dirty="0">
                <a:latin typeface="Times New Roman"/>
                <a:ea typeface="华文细黑"/>
                <a:cs typeface="Times New Roman"/>
              </a:rPr>
              <a:t>制得</a:t>
            </a:r>
            <a:r>
              <a:rPr lang="en-US" altLang="zh-CN" sz="2800" kern="100" dirty="0">
                <a:latin typeface="Times New Roman"/>
                <a:ea typeface="华文细黑"/>
              </a:rPr>
              <a:t>Al(OH)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的最大质量是</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2133340" y="2094335"/>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丙</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654174" y="3443437"/>
            <a:ext cx="1912703" cy="523220"/>
          </a:xfrm>
          <a:prstGeom prst="rect">
            <a:avLst/>
          </a:prstGeom>
        </p:spPr>
        <p:txBody>
          <a:bodyPr wrap="none">
            <a:spAutoFit/>
          </a:bodyPr>
          <a:lstStyle/>
          <a:p>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1</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7" name="矩形 6"/>
          <p:cNvSpPr/>
          <p:nvPr/>
        </p:nvSpPr>
        <p:spPr>
          <a:xfrm>
            <a:off x="5154721" y="4163403"/>
            <a:ext cx="992579" cy="523220"/>
          </a:xfrm>
          <a:prstGeom prst="rect">
            <a:avLst/>
          </a:prstGeom>
        </p:spPr>
        <p:txBody>
          <a:bodyPr wrap="none">
            <a:spAutoFit/>
          </a:bodyPr>
          <a:lstStyle/>
          <a:p>
            <a:r>
              <a:rPr lang="en-US" altLang="zh-CN" sz="2800" b="1" kern="100" dirty="0">
                <a:solidFill>
                  <a:srgbClr val="FF0000"/>
                </a:solidFill>
                <a:latin typeface="Times New Roman"/>
                <a:ea typeface="华文细黑"/>
              </a:rPr>
              <a:t>520 g</a:t>
            </a:r>
            <a:endParaRPr lang="zh-CN" altLang="en-US" sz="2800" b="1" dirty="0">
              <a:solidFill>
                <a:srgbClr val="FF0000"/>
              </a:solidFill>
            </a:endParaRPr>
          </a:p>
        </p:txBody>
      </p:sp>
      <p:sp>
        <p:nvSpPr>
          <p:cNvPr id="13"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550" y="83518"/>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题组三　有关</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的</a:t>
            </a:r>
            <a:r>
              <a:rPr lang="zh-CN" altLang="zh-CN" sz="2800" b="1" kern="100" dirty="0">
                <a:solidFill>
                  <a:srgbClr val="0000FF"/>
                </a:solidFill>
                <a:latin typeface="Times New Roman" pitchFamily="18" charset="0"/>
                <a:cs typeface="Times New Roman" pitchFamily="18" charset="0"/>
              </a:rPr>
              <a:t>离子反应</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97076336"/>
              </p:ext>
            </p:extLst>
          </p:nvPr>
        </p:nvGraphicFramePr>
        <p:xfrm>
          <a:off x="4207817" y="174576"/>
          <a:ext cx="322263" cy="647700"/>
        </p:xfrm>
        <a:graphic>
          <a:graphicData uri="http://schemas.openxmlformats.org/presentationml/2006/ole">
            <mc:AlternateContent xmlns:mc="http://schemas.openxmlformats.org/markup-compatibility/2006">
              <mc:Choice xmlns:v="urn:schemas-microsoft-com:vml" Requires="v">
                <p:oleObj spid="_x0000_s87783" name="文档" r:id="rId3" imgW="321504" imgH="647663" progId="Word.Document.12">
                  <p:embed/>
                </p:oleObj>
              </mc:Choice>
              <mc:Fallback>
                <p:oleObj name="文档" r:id="rId3" imgW="321504" imgH="647663" progId="Word.Document.12">
                  <p:embed/>
                  <p:pic>
                    <p:nvPicPr>
                      <p:cNvPr id="0" name=""/>
                      <p:cNvPicPr/>
                      <p:nvPr/>
                    </p:nvPicPr>
                    <p:blipFill>
                      <a:blip r:embed="rId4"/>
                      <a:stretch>
                        <a:fillRect/>
                      </a:stretch>
                    </p:blipFill>
                    <p:spPr>
                      <a:xfrm>
                        <a:off x="4207817" y="174576"/>
                        <a:ext cx="322263" cy="647700"/>
                      </a:xfrm>
                      <a:prstGeom prst="rect">
                        <a:avLst/>
                      </a:prstGeom>
                    </p:spPr>
                  </p:pic>
                </p:oleObj>
              </mc:Fallback>
            </mc:AlternateContent>
          </a:graphicData>
        </a:graphic>
      </p:graphicFrame>
      <p:sp>
        <p:nvSpPr>
          <p:cNvPr id="4" name="矩形 3"/>
          <p:cNvSpPr/>
          <p:nvPr/>
        </p:nvSpPr>
        <p:spPr>
          <a:xfrm>
            <a:off x="253033" y="779215"/>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常温下，下列各组离子在指定溶液中能大量共存的是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中性溶液中：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46373670"/>
              </p:ext>
            </p:extLst>
          </p:nvPr>
        </p:nvGraphicFramePr>
        <p:xfrm>
          <a:off x="334566" y="2317973"/>
          <a:ext cx="9831388" cy="1116013"/>
        </p:xfrm>
        <a:graphic>
          <a:graphicData uri="http://schemas.openxmlformats.org/presentationml/2006/ole">
            <mc:AlternateContent xmlns:mc="http://schemas.openxmlformats.org/markup-compatibility/2006">
              <mc:Choice xmlns:v="urn:schemas-microsoft-com:vml" Requires="v">
                <p:oleObj spid="_x0000_s87784" name="文档" r:id="rId5" imgW="9832086" imgH="1115797" progId="Word.Document.12">
                  <p:embed/>
                </p:oleObj>
              </mc:Choice>
              <mc:Fallback>
                <p:oleObj name="文档" r:id="rId5" imgW="9832086" imgH="1115797" progId="Word.Document.12">
                  <p:embed/>
                  <p:pic>
                    <p:nvPicPr>
                      <p:cNvPr id="0" name=""/>
                      <p:cNvPicPr/>
                      <p:nvPr/>
                    </p:nvPicPr>
                    <p:blipFill>
                      <a:blip r:embed="rId6"/>
                      <a:stretch>
                        <a:fillRect/>
                      </a:stretch>
                    </p:blipFill>
                    <p:spPr>
                      <a:xfrm>
                        <a:off x="334566" y="2317973"/>
                        <a:ext cx="9831388" cy="11160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94349254"/>
              </p:ext>
            </p:extLst>
          </p:nvPr>
        </p:nvGraphicFramePr>
        <p:xfrm>
          <a:off x="334566" y="3071961"/>
          <a:ext cx="9831388" cy="1116013"/>
        </p:xfrm>
        <a:graphic>
          <a:graphicData uri="http://schemas.openxmlformats.org/presentationml/2006/ole">
            <mc:AlternateContent xmlns:mc="http://schemas.openxmlformats.org/markup-compatibility/2006">
              <mc:Choice xmlns:v="urn:schemas-microsoft-com:vml" Requires="v">
                <p:oleObj spid="_x0000_s87785" name="文档" r:id="rId7" imgW="9832086" imgH="1117600" progId="Word.Document.12">
                  <p:embed/>
                </p:oleObj>
              </mc:Choice>
              <mc:Fallback>
                <p:oleObj name="文档" r:id="rId7" imgW="9832086" imgH="1117600" progId="Word.Document.12">
                  <p:embed/>
                  <p:pic>
                    <p:nvPicPr>
                      <p:cNvPr id="0" name=""/>
                      <p:cNvPicPr/>
                      <p:nvPr/>
                    </p:nvPicPr>
                    <p:blipFill>
                      <a:blip r:embed="rId8"/>
                      <a:stretch>
                        <a:fillRect/>
                      </a:stretch>
                    </p:blipFill>
                    <p:spPr>
                      <a:xfrm>
                        <a:off x="334566" y="3071961"/>
                        <a:ext cx="9831388" cy="111601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3670333"/>
              </p:ext>
            </p:extLst>
          </p:nvPr>
        </p:nvGraphicFramePr>
        <p:xfrm>
          <a:off x="334566" y="3827934"/>
          <a:ext cx="9831388" cy="1116013"/>
        </p:xfrm>
        <a:graphic>
          <a:graphicData uri="http://schemas.openxmlformats.org/presentationml/2006/ole">
            <mc:AlternateContent xmlns:mc="http://schemas.openxmlformats.org/markup-compatibility/2006">
              <mc:Choice xmlns:v="urn:schemas-microsoft-com:vml" Requires="v">
                <p:oleObj spid="_x0000_s87786" name="文档" r:id="rId9" imgW="9832086" imgH="1119042" progId="Word.Document.12">
                  <p:embed/>
                </p:oleObj>
              </mc:Choice>
              <mc:Fallback>
                <p:oleObj name="文档" r:id="rId9" imgW="9832086" imgH="1119042" progId="Word.Document.12">
                  <p:embed/>
                  <p:pic>
                    <p:nvPicPr>
                      <p:cNvPr id="0" name=""/>
                      <p:cNvPicPr/>
                      <p:nvPr/>
                    </p:nvPicPr>
                    <p:blipFill>
                      <a:blip r:embed="rId10"/>
                      <a:stretch>
                        <a:fillRect/>
                      </a:stretch>
                    </p:blipFill>
                    <p:spPr>
                      <a:xfrm>
                        <a:off x="334566" y="3827934"/>
                        <a:ext cx="9831388" cy="1116013"/>
                      </a:xfrm>
                      <a:prstGeom prst="rect">
                        <a:avLst/>
                      </a:prstGeom>
                    </p:spPr>
                  </p:pic>
                </p:oleObj>
              </mc:Fallback>
            </mc:AlternateContent>
          </a:graphicData>
        </a:graphic>
      </p:graphicFrame>
      <p:sp>
        <p:nvSpPr>
          <p:cNvPr id="10" name="矩形 9"/>
          <p:cNvSpPr/>
          <p:nvPr/>
        </p:nvSpPr>
        <p:spPr>
          <a:xfrm>
            <a:off x="231257" y="4370841"/>
            <a:ext cx="11524006"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易水解，在中性溶液中水解生成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71430766"/>
              </p:ext>
            </p:extLst>
          </p:nvPr>
        </p:nvGraphicFramePr>
        <p:xfrm>
          <a:off x="334566" y="5232201"/>
          <a:ext cx="9831388" cy="1116013"/>
        </p:xfrm>
        <a:graphic>
          <a:graphicData uri="http://schemas.openxmlformats.org/presentationml/2006/ole">
            <mc:AlternateContent xmlns:mc="http://schemas.openxmlformats.org/markup-compatibility/2006">
              <mc:Choice xmlns:v="urn:schemas-microsoft-com:vml" Requires="v">
                <p:oleObj spid="_x0000_s87787" name="文档" r:id="rId11" imgW="9832086" imgH="1120845" progId="Word.Document.12">
                  <p:embed/>
                </p:oleObj>
              </mc:Choice>
              <mc:Fallback>
                <p:oleObj name="文档" r:id="rId11" imgW="9832086" imgH="1120845" progId="Word.Document.12">
                  <p:embed/>
                  <p:pic>
                    <p:nvPicPr>
                      <p:cNvPr id="0" name=""/>
                      <p:cNvPicPr/>
                      <p:nvPr/>
                    </p:nvPicPr>
                    <p:blipFill>
                      <a:blip r:embed="rId12"/>
                      <a:stretch>
                        <a:fillRect/>
                      </a:stretch>
                    </p:blipFill>
                    <p:spPr>
                      <a:xfrm>
                        <a:off x="334566" y="5232201"/>
                        <a:ext cx="9831388" cy="11160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03309235"/>
              </p:ext>
            </p:extLst>
          </p:nvPr>
        </p:nvGraphicFramePr>
        <p:xfrm>
          <a:off x="334566" y="6013251"/>
          <a:ext cx="9831388" cy="1116013"/>
        </p:xfrm>
        <a:graphic>
          <a:graphicData uri="http://schemas.openxmlformats.org/presentationml/2006/ole">
            <mc:AlternateContent xmlns:mc="http://schemas.openxmlformats.org/markup-compatibility/2006">
              <mc:Choice xmlns:v="urn:schemas-microsoft-com:vml" Requires="v">
                <p:oleObj spid="_x0000_s87788" name="文档" r:id="rId13" imgW="9832086" imgH="1122287" progId="Word.Document.12">
                  <p:embed/>
                </p:oleObj>
              </mc:Choice>
              <mc:Fallback>
                <p:oleObj name="文档" r:id="rId13" imgW="9832086" imgH="1122287" progId="Word.Document.12">
                  <p:embed/>
                  <p:pic>
                    <p:nvPicPr>
                      <p:cNvPr id="0" name=""/>
                      <p:cNvPicPr/>
                      <p:nvPr/>
                    </p:nvPicPr>
                    <p:blipFill>
                      <a:blip r:embed="rId14"/>
                      <a:stretch>
                        <a:fillRect/>
                      </a:stretch>
                    </p:blipFill>
                    <p:spPr>
                      <a:xfrm>
                        <a:off x="334566" y="6013251"/>
                        <a:ext cx="9831388" cy="1116013"/>
                      </a:xfrm>
                      <a:prstGeom prst="rect">
                        <a:avLst/>
                      </a:prstGeom>
                    </p:spPr>
                  </p:pic>
                </p:oleObj>
              </mc:Fallback>
            </mc:AlternateContent>
          </a:graphicData>
        </a:graphic>
      </p:graphicFrame>
      <p:sp>
        <p:nvSpPr>
          <p:cNvPr id="13" name="矩形 12"/>
          <p:cNvSpPr/>
          <p:nvPr/>
        </p:nvSpPr>
        <p:spPr>
          <a:xfrm>
            <a:off x="9047534" y="880486"/>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rPr>
              <a:t>C</a:t>
            </a:r>
            <a:endParaRPr lang="zh-CN" altLang="en-US" sz="3600" b="1" kern="100" dirty="0">
              <a:solidFill>
                <a:srgbClr val="FF0000"/>
              </a:solidFill>
              <a:latin typeface="Times New Roman"/>
              <a:ea typeface="华文细黑"/>
            </a:endParaRPr>
          </a:p>
        </p:txBody>
      </p:sp>
      <p:sp>
        <p:nvSpPr>
          <p:cNvPr id="14" name="Rectangle 21">
            <a:hlinkClick r:id="rId1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1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1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1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2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9" name="直接连接符 8"/>
          <p:cNvCxnSpPr/>
          <p:nvPr/>
        </p:nvCxnSpPr>
        <p:spPr>
          <a:xfrm>
            <a:off x="3718942" y="2111420"/>
            <a:ext cx="1800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97190" y="2853730"/>
            <a:ext cx="100811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916343" y="3724510"/>
            <a:ext cx="974947"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Al</a:t>
            </a:r>
            <a:r>
              <a:rPr lang="en-US" altLang="zh-CN" sz="3600" b="1" kern="100" baseline="30000" dirty="0" smtClean="0">
                <a:solidFill>
                  <a:srgbClr val="FF0000"/>
                </a:solidFill>
                <a:latin typeface="Times New Roman"/>
                <a:ea typeface="华文细黑"/>
              </a:rPr>
              <a:t>3+</a:t>
            </a:r>
            <a:endParaRPr lang="zh-CN" altLang="en-US" sz="3600" b="1" kern="100" baseline="30000" dirty="0">
              <a:solidFill>
                <a:srgbClr val="FF0000"/>
              </a:solidFill>
              <a:latin typeface="Times New Roman"/>
              <a:ea typeface="华文细黑"/>
            </a:endParaRPr>
          </a:p>
        </p:txBody>
      </p:sp>
      <p:sp>
        <p:nvSpPr>
          <p:cNvPr id="25" name="矩形 24"/>
          <p:cNvSpPr/>
          <p:nvPr/>
        </p:nvSpPr>
        <p:spPr>
          <a:xfrm>
            <a:off x="6616680" y="1476867"/>
            <a:ext cx="5109091"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水解成酸性，不可能是中性</a:t>
            </a:r>
            <a:endParaRPr lang="zh-CN" altLang="en-US" sz="3200" b="1" kern="100" baseline="30000" dirty="0">
              <a:solidFill>
                <a:srgbClr val="FF0000"/>
              </a:solidFill>
              <a:latin typeface="Times New Roman"/>
              <a:ea typeface="华文细黑"/>
            </a:endParaRPr>
          </a:p>
        </p:txBody>
      </p:sp>
      <p:sp>
        <p:nvSpPr>
          <p:cNvPr id="26" name="矩形 25"/>
          <p:cNvSpPr/>
          <p:nvPr/>
        </p:nvSpPr>
        <p:spPr>
          <a:xfrm>
            <a:off x="7537898" y="2954766"/>
            <a:ext cx="3695242"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水解都成碱性，</a:t>
            </a:r>
            <a:r>
              <a:rPr lang="en-US" altLang="zh-CN" sz="3200" b="1" kern="100" dirty="0" smtClean="0">
                <a:solidFill>
                  <a:srgbClr val="FF0000"/>
                </a:solidFill>
                <a:latin typeface="Times New Roman"/>
                <a:ea typeface="华文细黑"/>
              </a:rPr>
              <a:t>OK</a:t>
            </a:r>
            <a:endParaRPr lang="zh-CN" altLang="en-US" sz="3200" b="1" kern="100" baseline="30000" dirty="0">
              <a:solidFill>
                <a:srgbClr val="FF0000"/>
              </a:solidFill>
              <a:latin typeface="Times New Roman"/>
              <a:ea typeface="华文细黑"/>
            </a:endParaRPr>
          </a:p>
        </p:txBody>
      </p:sp>
      <p:sp>
        <p:nvSpPr>
          <p:cNvPr id="27" name="任意多边形 26"/>
          <p:cNvSpPr/>
          <p:nvPr/>
        </p:nvSpPr>
        <p:spPr>
          <a:xfrm>
            <a:off x="6110514" y="4236396"/>
            <a:ext cx="3091543" cy="305081"/>
          </a:xfrm>
          <a:custGeom>
            <a:avLst/>
            <a:gdLst>
              <a:gd name="connsiteX0" fmla="*/ 0 w 3091543"/>
              <a:gd name="connsiteY0" fmla="*/ 43542 h 305081"/>
              <a:gd name="connsiteX1" fmla="*/ 1480457 w 3091543"/>
              <a:gd name="connsiteY1" fmla="*/ 304800 h 305081"/>
              <a:gd name="connsiteX2" fmla="*/ 3091543 w 3091543"/>
              <a:gd name="connsiteY2" fmla="*/ 0 h 305081"/>
            </a:gdLst>
            <a:ahLst/>
            <a:cxnLst>
              <a:cxn ang="0">
                <a:pos x="connsiteX0" y="connsiteY0"/>
              </a:cxn>
              <a:cxn ang="0">
                <a:pos x="connsiteX1" y="connsiteY1"/>
              </a:cxn>
              <a:cxn ang="0">
                <a:pos x="connsiteX2" y="connsiteY2"/>
              </a:cxn>
            </a:cxnLst>
            <a:rect l="l" t="t" r="r" b="b"/>
            <a:pathLst>
              <a:path w="3091543" h="305081">
                <a:moveTo>
                  <a:pt x="0" y="43542"/>
                </a:moveTo>
                <a:cubicBezTo>
                  <a:pt x="482600" y="177799"/>
                  <a:pt x="965200" y="312057"/>
                  <a:pt x="1480457" y="304800"/>
                </a:cubicBezTo>
                <a:cubicBezTo>
                  <a:pt x="1995714" y="297543"/>
                  <a:pt x="2543628" y="148771"/>
                  <a:pt x="309154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329715" y="4209144"/>
            <a:ext cx="1915886" cy="334293"/>
          </a:xfrm>
          <a:custGeom>
            <a:avLst/>
            <a:gdLst>
              <a:gd name="connsiteX0" fmla="*/ 0 w 1915886"/>
              <a:gd name="connsiteY0" fmla="*/ 0 h 334293"/>
              <a:gd name="connsiteX1" fmla="*/ 1088572 w 1915886"/>
              <a:gd name="connsiteY1" fmla="*/ 333828 h 334293"/>
              <a:gd name="connsiteX2" fmla="*/ 1915886 w 1915886"/>
              <a:gd name="connsiteY2" fmla="*/ 58057 h 334293"/>
            </a:gdLst>
            <a:ahLst/>
            <a:cxnLst>
              <a:cxn ang="0">
                <a:pos x="connsiteX0" y="connsiteY0"/>
              </a:cxn>
              <a:cxn ang="0">
                <a:pos x="connsiteX1" y="connsiteY1"/>
              </a:cxn>
              <a:cxn ang="0">
                <a:pos x="connsiteX2" y="connsiteY2"/>
              </a:cxn>
            </a:cxnLst>
            <a:rect l="l" t="t" r="r" b="b"/>
            <a:pathLst>
              <a:path w="1915886" h="334293">
                <a:moveTo>
                  <a:pt x="0" y="0"/>
                </a:moveTo>
                <a:cubicBezTo>
                  <a:pt x="384629" y="162076"/>
                  <a:pt x="769258" y="324152"/>
                  <a:pt x="1088572" y="333828"/>
                </a:cubicBezTo>
                <a:cubicBezTo>
                  <a:pt x="1407886" y="343504"/>
                  <a:pt x="1661886" y="200780"/>
                  <a:pt x="1915886" y="580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48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3" grpId="0"/>
      <p:bldP spid="25" grpId="0"/>
      <p:bldP spid="26" grpId="0"/>
      <p:bldP spid="27"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584723" y="2834343"/>
            <a:ext cx="11020966" cy="1190903"/>
          </a:xfrm>
          <a:prstGeom prst="rect">
            <a:avLst/>
          </a:prstGeom>
          <a:noFill/>
        </p:spPr>
        <p:txBody>
          <a:bodyPr wrap="none" rtlCol="0" anchor="ctr">
            <a:spAutoFit/>
          </a:bodyPr>
          <a:lstStyle/>
          <a:p>
            <a:pPr>
              <a:lnSpc>
                <a:spcPct val="120000"/>
              </a:lnSpc>
              <a:defRPr/>
            </a:pPr>
            <a:r>
              <a:rPr lang="zh-CN" altLang="zh-CN" sz="6500" b="1" dirty="0" smtClean="0">
                <a:solidFill>
                  <a:schemeClr val="bg1"/>
                </a:solidFill>
                <a:latin typeface="+mj-ea"/>
                <a:ea typeface="+mj-ea"/>
              </a:rPr>
              <a:t>考点</a:t>
            </a:r>
            <a:r>
              <a:rPr lang="zh-CN" altLang="zh-CN" sz="6500" b="1" dirty="0">
                <a:solidFill>
                  <a:schemeClr val="bg1"/>
                </a:solidFill>
                <a:latin typeface="+mj-ea"/>
                <a:ea typeface="+mj-ea"/>
              </a:rPr>
              <a:t>一　铝、镁的性质及</a:t>
            </a:r>
            <a:r>
              <a:rPr lang="zh-CN" altLang="zh-CN" sz="6500" b="1" dirty="0" smtClean="0">
                <a:solidFill>
                  <a:schemeClr val="bg1"/>
                </a:solidFill>
                <a:latin typeface="+mj-ea"/>
                <a:ea typeface="+mj-ea"/>
              </a:rPr>
              <a:t>应用</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4" y="-55165"/>
            <a:ext cx="7416824" cy="76941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下列变化中的离子方程式书写正确的是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9280294"/>
              </p:ext>
            </p:extLst>
          </p:nvPr>
        </p:nvGraphicFramePr>
        <p:xfrm>
          <a:off x="152400" y="725006"/>
          <a:ext cx="12020550" cy="752475"/>
        </p:xfrm>
        <a:graphic>
          <a:graphicData uri="http://schemas.openxmlformats.org/presentationml/2006/ole">
            <mc:AlternateContent xmlns:mc="http://schemas.openxmlformats.org/markup-compatibility/2006">
              <mc:Choice xmlns:v="urn:schemas-microsoft-com:vml" Requires="v">
                <p:oleObj spid="_x0000_s88812" name="文档" r:id="rId3" imgW="11898249" imgH="745908" progId="Word.Document.12">
                  <p:embed/>
                </p:oleObj>
              </mc:Choice>
              <mc:Fallback>
                <p:oleObj name="文档" r:id="rId3" imgW="11898249" imgH="745908" progId="Word.Document.12">
                  <p:embed/>
                  <p:pic>
                    <p:nvPicPr>
                      <p:cNvPr id="0" name=""/>
                      <p:cNvPicPr/>
                      <p:nvPr/>
                    </p:nvPicPr>
                    <p:blipFill>
                      <a:blip r:embed="rId4"/>
                      <a:stretch>
                        <a:fillRect/>
                      </a:stretch>
                    </p:blipFill>
                    <p:spPr>
                      <a:xfrm>
                        <a:off x="152400" y="725006"/>
                        <a:ext cx="12020550" cy="752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88931082"/>
              </p:ext>
            </p:extLst>
          </p:nvPr>
        </p:nvGraphicFramePr>
        <p:xfrm>
          <a:off x="152400" y="1341562"/>
          <a:ext cx="11906250" cy="1504950"/>
        </p:xfrm>
        <a:graphic>
          <a:graphicData uri="http://schemas.openxmlformats.org/presentationml/2006/ole">
            <mc:AlternateContent xmlns:mc="http://schemas.openxmlformats.org/markup-compatibility/2006">
              <mc:Choice xmlns:v="urn:schemas-microsoft-com:vml" Requires="v">
                <p:oleObj spid="_x0000_s88813" name="文档" r:id="rId5" imgW="11898249" imgH="1500829" progId="Word.Document.12">
                  <p:embed/>
                </p:oleObj>
              </mc:Choice>
              <mc:Fallback>
                <p:oleObj name="文档" r:id="rId5" imgW="11898249" imgH="1500829" progId="Word.Document.12">
                  <p:embed/>
                  <p:pic>
                    <p:nvPicPr>
                      <p:cNvPr id="0" name=""/>
                      <p:cNvPicPr/>
                      <p:nvPr/>
                    </p:nvPicPr>
                    <p:blipFill>
                      <a:blip r:embed="rId6"/>
                      <a:stretch>
                        <a:fillRect/>
                      </a:stretch>
                    </p:blipFill>
                    <p:spPr>
                      <a:xfrm>
                        <a:off x="152400" y="1341562"/>
                        <a:ext cx="11906250" cy="1504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2583706"/>
              </p:ext>
            </p:extLst>
          </p:nvPr>
        </p:nvGraphicFramePr>
        <p:xfrm>
          <a:off x="152400" y="2637706"/>
          <a:ext cx="11906250" cy="1504950"/>
        </p:xfrm>
        <a:graphic>
          <a:graphicData uri="http://schemas.openxmlformats.org/presentationml/2006/ole">
            <mc:AlternateContent xmlns:mc="http://schemas.openxmlformats.org/markup-compatibility/2006">
              <mc:Choice xmlns:v="urn:schemas-microsoft-com:vml" Requires="v">
                <p:oleObj spid="_x0000_s88814" name="文档" r:id="rId7" imgW="11898249" imgH="1502271" progId="Word.Document.12">
                  <p:embed/>
                </p:oleObj>
              </mc:Choice>
              <mc:Fallback>
                <p:oleObj name="文档" r:id="rId7" imgW="11898249" imgH="1502271" progId="Word.Document.12">
                  <p:embed/>
                  <p:pic>
                    <p:nvPicPr>
                      <p:cNvPr id="0" name=""/>
                      <p:cNvPicPr/>
                      <p:nvPr/>
                    </p:nvPicPr>
                    <p:blipFill>
                      <a:blip r:embed="rId8"/>
                      <a:stretch>
                        <a:fillRect/>
                      </a:stretch>
                    </p:blipFill>
                    <p:spPr>
                      <a:xfrm>
                        <a:off x="152400" y="2637706"/>
                        <a:ext cx="11906250" cy="15049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2525667"/>
              </p:ext>
            </p:extLst>
          </p:nvPr>
        </p:nvGraphicFramePr>
        <p:xfrm>
          <a:off x="152400" y="3933850"/>
          <a:ext cx="11906250" cy="1504950"/>
        </p:xfrm>
        <a:graphic>
          <a:graphicData uri="http://schemas.openxmlformats.org/presentationml/2006/ole">
            <mc:AlternateContent xmlns:mc="http://schemas.openxmlformats.org/markup-compatibility/2006">
              <mc:Choice xmlns:v="urn:schemas-microsoft-com:vml" Requires="v">
                <p:oleObj spid="_x0000_s88815" name="文档" r:id="rId9" imgW="11898249" imgH="1504073" progId="Word.Document.12">
                  <p:embed/>
                </p:oleObj>
              </mc:Choice>
              <mc:Fallback>
                <p:oleObj name="文档" r:id="rId9" imgW="11898249" imgH="1504073" progId="Word.Document.12">
                  <p:embed/>
                  <p:pic>
                    <p:nvPicPr>
                      <p:cNvPr id="0" name=""/>
                      <p:cNvPicPr/>
                      <p:nvPr/>
                    </p:nvPicPr>
                    <p:blipFill>
                      <a:blip r:embed="rId10"/>
                      <a:stretch>
                        <a:fillRect/>
                      </a:stretch>
                    </p:blipFill>
                    <p:spPr>
                      <a:xfrm>
                        <a:off x="152400" y="3933850"/>
                        <a:ext cx="11906250" cy="1504950"/>
                      </a:xfrm>
                      <a:prstGeom prst="rect">
                        <a:avLst/>
                      </a:prstGeom>
                    </p:spPr>
                  </p:pic>
                </p:oleObj>
              </mc:Fallback>
            </mc:AlternateContent>
          </a:graphicData>
        </a:graphic>
      </p:graphicFrame>
      <p:sp>
        <p:nvSpPr>
          <p:cNvPr id="8" name="矩形 7"/>
          <p:cNvSpPr/>
          <p:nvPr/>
        </p:nvSpPr>
        <p:spPr>
          <a:xfrm>
            <a:off x="118542" y="4509914"/>
            <a:ext cx="5997155"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项，氨水不能溶解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217727331"/>
              </p:ext>
            </p:extLst>
          </p:nvPr>
        </p:nvGraphicFramePr>
        <p:xfrm>
          <a:off x="262558" y="5337423"/>
          <a:ext cx="6677025" cy="847725"/>
        </p:xfrm>
        <a:graphic>
          <a:graphicData uri="http://schemas.openxmlformats.org/presentationml/2006/ole">
            <mc:AlternateContent xmlns:mc="http://schemas.openxmlformats.org/markup-compatibility/2006">
              <mc:Choice xmlns:v="urn:schemas-microsoft-com:vml" Requires="v">
                <p:oleObj spid="_x0000_s88816" name="文档" r:id="rId11" imgW="6684360" imgH="847418" progId="Word.Document.12">
                  <p:embed/>
                </p:oleObj>
              </mc:Choice>
              <mc:Fallback>
                <p:oleObj name="文档" r:id="rId11" imgW="6684360" imgH="847418" progId="Word.Document.12">
                  <p:embed/>
                  <p:pic>
                    <p:nvPicPr>
                      <p:cNvPr id="0" name=""/>
                      <p:cNvPicPr/>
                      <p:nvPr/>
                    </p:nvPicPr>
                    <p:blipFill>
                      <a:blip r:embed="rId12"/>
                      <a:stretch>
                        <a:fillRect/>
                      </a:stretch>
                    </p:blipFill>
                    <p:spPr>
                      <a:xfrm>
                        <a:off x="262558" y="5337423"/>
                        <a:ext cx="6677025" cy="8477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69802174"/>
              </p:ext>
            </p:extLst>
          </p:nvPr>
        </p:nvGraphicFramePr>
        <p:xfrm>
          <a:off x="266700" y="6009878"/>
          <a:ext cx="8039100" cy="847725"/>
        </p:xfrm>
        <a:graphic>
          <a:graphicData uri="http://schemas.openxmlformats.org/presentationml/2006/ole">
            <mc:AlternateContent xmlns:mc="http://schemas.openxmlformats.org/markup-compatibility/2006">
              <mc:Choice xmlns:v="urn:schemas-microsoft-com:vml" Requires="v">
                <p:oleObj spid="_x0000_s88817" name="文档" r:id="rId13" imgW="8046289" imgH="847418" progId="Word.Document.12">
                  <p:embed/>
                </p:oleObj>
              </mc:Choice>
              <mc:Fallback>
                <p:oleObj name="文档" r:id="rId13" imgW="8046289" imgH="847418" progId="Word.Document.12">
                  <p:embed/>
                  <p:pic>
                    <p:nvPicPr>
                      <p:cNvPr id="0" name=""/>
                      <p:cNvPicPr/>
                      <p:nvPr/>
                    </p:nvPicPr>
                    <p:blipFill>
                      <a:blip r:embed="rId14"/>
                      <a:stretch>
                        <a:fillRect/>
                      </a:stretch>
                    </p:blipFill>
                    <p:spPr>
                      <a:xfrm>
                        <a:off x="266700" y="6009878"/>
                        <a:ext cx="8039100" cy="847725"/>
                      </a:xfrm>
                      <a:prstGeom prst="rect">
                        <a:avLst/>
                      </a:prstGeom>
                    </p:spPr>
                  </p:pic>
                </p:oleObj>
              </mc:Fallback>
            </mc:AlternateContent>
          </a:graphicData>
        </a:graphic>
      </p:graphicFrame>
      <p:sp>
        <p:nvSpPr>
          <p:cNvPr id="11" name="矩形 10"/>
          <p:cNvSpPr/>
          <p:nvPr/>
        </p:nvSpPr>
        <p:spPr>
          <a:xfrm>
            <a:off x="6700298" y="454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12" name="Rectangle 21">
            <a:hlinkClick r:id="rId1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1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1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1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1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2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3862958" y="3875794"/>
            <a:ext cx="144016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11381492" y="4466372"/>
            <a:ext cx="285786" cy="50405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847734" y="4933251"/>
            <a:ext cx="139172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cxnSp>
        <p:nvCxnSpPr>
          <p:cNvPr id="22" name="直接连接符 21"/>
          <p:cNvCxnSpPr/>
          <p:nvPr/>
        </p:nvCxnSpPr>
        <p:spPr>
          <a:xfrm>
            <a:off x="8722280" y="753304"/>
            <a:ext cx="757302" cy="51625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791502" y="1917626"/>
            <a:ext cx="252825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Al</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优先反应</a:t>
            </a:r>
            <a:endParaRPr lang="zh-CN" altLang="en-US" sz="3200" b="1" kern="100" dirty="0">
              <a:solidFill>
                <a:srgbClr val="FF0000"/>
              </a:solidFill>
              <a:latin typeface="Times New Roman"/>
              <a:ea typeface="华文细黑"/>
            </a:endParaRPr>
          </a:p>
        </p:txBody>
      </p:sp>
      <p:sp>
        <p:nvSpPr>
          <p:cNvPr id="21" name="矩形 20"/>
          <p:cNvSpPr/>
          <p:nvPr/>
        </p:nvSpPr>
        <p:spPr>
          <a:xfrm>
            <a:off x="4799062" y="3369980"/>
            <a:ext cx="466794" cy="707886"/>
          </a:xfrm>
          <a:prstGeom prst="rect">
            <a:avLst/>
          </a:prstGeom>
        </p:spPr>
        <p:txBody>
          <a:bodyPr wrap="none">
            <a:spAutoFit/>
          </a:bodyPr>
          <a:lstStyle/>
          <a:p>
            <a:r>
              <a:rPr lang="zh-CN" altLang="en-US" sz="4000" dirty="0">
                <a:solidFill>
                  <a:srgbClr val="FF0000"/>
                </a:solidFill>
              </a:rPr>
              <a:t>√</a:t>
            </a:r>
          </a:p>
        </p:txBody>
      </p:sp>
      <p:sp>
        <p:nvSpPr>
          <p:cNvPr id="24" name="矩形 23"/>
          <p:cNvSpPr/>
          <p:nvPr/>
        </p:nvSpPr>
        <p:spPr>
          <a:xfrm>
            <a:off x="2134766" y="205293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8203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3" grpId="0" animBg="1"/>
      <p:bldP spid="19" grpId="0" animBg="1"/>
      <p:bldP spid="20" grpId="0"/>
      <p:bldP spid="26" grpId="0"/>
      <p:bldP spid="21"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765498"/>
            <a:ext cx="11344407"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含铝杂质的提纯方法归类</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可溶于强碱的特性，可除去许多物质中的含铝杂质，如：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(1)Mg(Al)</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t>
            </a:r>
            <a:r>
              <a:rPr lang="en-US" altLang="zh-CN" sz="2800" kern="100" dirty="0">
                <a:latin typeface="Times New Roman" panose="02020603050405020304" pitchFamily="18" charset="0"/>
                <a:ea typeface="华文细黑"/>
                <a:cs typeface="Times New Roman" panose="02020603050405020304" pitchFamily="18" charset="0"/>
              </a:rPr>
              <a:t>3)Mg(OH)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溶液，过滤，再加酸充分溶解。</a:t>
            </a:r>
            <a:endParaRPr lang="zh-CN" altLang="zh-CN" sz="2800" kern="100" dirty="0">
              <a:effectLst/>
              <a:latin typeface="宋体"/>
              <a:cs typeface="Courier New"/>
            </a:endParaRPr>
          </a:p>
        </p:txBody>
      </p:sp>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归纳总结</a:t>
            </a:r>
          </a:p>
        </p:txBody>
      </p:sp>
    </p:spTree>
    <p:extLst>
      <p:ext uri="{BB962C8B-B14F-4D97-AF65-F5344CB8AC3E}">
        <p14:creationId xmlns:p14="http://schemas.microsoft.com/office/powerpoint/2010/main" val="2537830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50" y="117426"/>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离子共存问题</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52750148"/>
              </p:ext>
            </p:extLst>
          </p:nvPr>
        </p:nvGraphicFramePr>
        <p:xfrm>
          <a:off x="233933" y="837506"/>
          <a:ext cx="11658600" cy="1666875"/>
        </p:xfrm>
        <a:graphic>
          <a:graphicData uri="http://schemas.openxmlformats.org/presentationml/2006/ole">
            <mc:AlternateContent xmlns:mc="http://schemas.openxmlformats.org/markup-compatibility/2006">
              <mc:Choice xmlns:v="urn:schemas-microsoft-com:vml" Requires="v">
                <p:oleObj spid="_x0000_s16220" name="文档" r:id="rId3" imgW="11660039" imgH="1669190" progId="Word.Document.12">
                  <p:embed/>
                </p:oleObj>
              </mc:Choice>
              <mc:Fallback>
                <p:oleObj name="文档" r:id="rId3" imgW="11660039" imgH="1669190" progId="Word.Document.12">
                  <p:embed/>
                  <p:pic>
                    <p:nvPicPr>
                      <p:cNvPr id="0" name=""/>
                      <p:cNvPicPr/>
                      <p:nvPr/>
                    </p:nvPicPr>
                    <p:blipFill>
                      <a:blip r:embed="rId4"/>
                      <a:stretch>
                        <a:fillRect/>
                      </a:stretch>
                    </p:blipFill>
                    <p:spPr>
                      <a:xfrm>
                        <a:off x="233933" y="837506"/>
                        <a:ext cx="11658600" cy="1666875"/>
                      </a:xfrm>
                      <a:prstGeom prst="rect">
                        <a:avLst/>
                      </a:prstGeom>
                    </p:spPr>
                  </p:pic>
                </p:oleObj>
              </mc:Fallback>
            </mc:AlternateContent>
          </a:graphicData>
        </a:graphic>
      </p:graphicFrame>
      <p:grpSp>
        <p:nvGrpSpPr>
          <p:cNvPr id="22" name="组合 21"/>
          <p:cNvGrpSpPr/>
          <p:nvPr/>
        </p:nvGrpSpPr>
        <p:grpSpPr>
          <a:xfrm>
            <a:off x="982638" y="2133650"/>
            <a:ext cx="4392488" cy="720080"/>
            <a:chOff x="982638" y="2133650"/>
            <a:chExt cx="4392488" cy="720080"/>
          </a:xfrm>
        </p:grpSpPr>
        <p:cxnSp>
          <p:nvCxnSpPr>
            <p:cNvPr id="8" name="直接连接符 7"/>
            <p:cNvCxnSpPr/>
            <p:nvPr/>
          </p:nvCxnSpPr>
          <p:spPr>
            <a:xfrm>
              <a:off x="982638" y="2133650"/>
              <a:ext cx="0" cy="3600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82638" y="2493690"/>
              <a:ext cx="24482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926854" y="2493690"/>
              <a:ext cx="24482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375126" y="2133650"/>
              <a:ext cx="0" cy="3600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172468" y="2493690"/>
              <a:ext cx="0" cy="36004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262426" y="2853730"/>
            <a:ext cx="806502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AlO</a:t>
            </a:r>
            <a:r>
              <a:rPr lang="en-US" altLang="zh-CN" sz="3200" b="1" kern="100" baseline="-25000" dirty="0" smtClean="0">
                <a:solidFill>
                  <a:srgbClr val="FF0000"/>
                </a:solidFill>
                <a:latin typeface="Times New Roman"/>
                <a:ea typeface="华文细黑"/>
              </a:rPr>
              <a:t>2</a:t>
            </a:r>
            <a:r>
              <a:rPr lang="en-US" altLang="zh-CN" sz="3200" b="1" kern="100" baseline="300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 + HCO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r>
              <a:rPr lang="en-US" altLang="zh-CN" sz="3200" b="1" kern="100" dirty="0">
                <a:solidFill>
                  <a:srgbClr val="FF0000"/>
                </a:solidFill>
                <a:latin typeface="Times New Roman"/>
                <a:ea typeface="华文细黑"/>
              </a:rPr>
              <a:t> + </a:t>
            </a:r>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O == Al(OH)</a:t>
            </a:r>
            <a:r>
              <a:rPr lang="en-US" altLang="zh-CN" sz="3200" b="1" kern="100" baseline="-25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a:t>
            </a:r>
            <a:r>
              <a:rPr lang="en-US" altLang="zh-CN" sz="3200" b="1" kern="100" dirty="0">
                <a:solidFill>
                  <a:srgbClr val="FF0000"/>
                </a:solidFill>
                <a:latin typeface="Times New Roman"/>
                <a:ea typeface="华文细黑"/>
              </a:rPr>
              <a:t>↓ </a:t>
            </a:r>
            <a:r>
              <a:rPr lang="en-US" altLang="zh-CN" sz="3200" b="1" kern="100" dirty="0" smtClean="0">
                <a:solidFill>
                  <a:srgbClr val="FF0000"/>
                </a:solidFill>
                <a:latin typeface="Times New Roman"/>
                <a:ea typeface="华文细黑"/>
              </a:rPr>
              <a:t>+ 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a:t>
            </a:r>
            <a:endParaRPr lang="zh-CN" altLang="en-US" sz="3200" b="1" kern="100" baseline="30000" dirty="0">
              <a:solidFill>
                <a:srgbClr val="FF0000"/>
              </a:solidFill>
              <a:latin typeface="Times New Roman"/>
              <a:ea typeface="华文细黑"/>
            </a:endParaRPr>
          </a:p>
        </p:txBody>
      </p:sp>
      <p:sp>
        <p:nvSpPr>
          <p:cNvPr id="20" name="下弧形箭头 19"/>
          <p:cNvSpPr/>
          <p:nvPr/>
        </p:nvSpPr>
        <p:spPr>
          <a:xfrm>
            <a:off x="2206774" y="3541879"/>
            <a:ext cx="3168352" cy="792088"/>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910630" y="4437906"/>
            <a:ext cx="6351800" cy="584775"/>
          </a:xfrm>
          <a:prstGeom prst="rect">
            <a:avLst/>
          </a:prstGeom>
        </p:spPr>
        <p:txBody>
          <a:bodyPr wrap="square">
            <a:spAutoFit/>
          </a:bodyPr>
          <a:lstStyle/>
          <a:p>
            <a:r>
              <a:rPr lang="zh-CN" altLang="en-US" sz="3200" b="1" kern="100" dirty="0" smtClean="0">
                <a:solidFill>
                  <a:srgbClr val="FF0000"/>
                </a:solidFill>
                <a:latin typeface="Times New Roman"/>
                <a:ea typeface="华文细黑"/>
              </a:rPr>
              <a:t>酸性相对强的，制备酸性相对弱的</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58190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205407" y="12120"/>
            <a:ext cx="11674821" cy="291361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的溶液与碱反应的先后顺序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当溶液中有多种离子时，要考虑离子之间的反应顺序，如向含有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的混合溶液中逐滴加入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先与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反应，再与</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反应生成沉淀，再与</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，最后才溶解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832411376"/>
              </p:ext>
            </p:extLst>
          </p:nvPr>
        </p:nvGraphicFramePr>
        <p:xfrm>
          <a:off x="823441" y="1557586"/>
          <a:ext cx="303213" cy="593725"/>
        </p:xfrm>
        <a:graphic>
          <a:graphicData uri="http://schemas.openxmlformats.org/presentationml/2006/ole">
            <mc:AlternateContent xmlns:mc="http://schemas.openxmlformats.org/markup-compatibility/2006">
              <mc:Choice xmlns:v="urn:schemas-microsoft-com:vml" Requires="v">
                <p:oleObj spid="_x0000_s17252" name="文档" r:id="rId3" imgW="302423" imgH="594381" progId="Word.Document.12">
                  <p:embed/>
                </p:oleObj>
              </mc:Choice>
              <mc:Fallback>
                <p:oleObj name="文档" r:id="rId3" imgW="302423" imgH="594381" progId="Word.Document.12">
                  <p:embed/>
                  <p:pic>
                    <p:nvPicPr>
                      <p:cNvPr id="0" name=""/>
                      <p:cNvPicPr/>
                      <p:nvPr/>
                    </p:nvPicPr>
                    <p:blipFill>
                      <a:blip r:embed="rId4"/>
                      <a:stretch>
                        <a:fillRect/>
                      </a:stretch>
                    </p:blipFill>
                    <p:spPr>
                      <a:xfrm>
                        <a:off x="823441" y="1557586"/>
                        <a:ext cx="303213" cy="5937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33396614"/>
              </p:ext>
            </p:extLst>
          </p:nvPr>
        </p:nvGraphicFramePr>
        <p:xfrm>
          <a:off x="6660625" y="2260005"/>
          <a:ext cx="303213" cy="593725"/>
        </p:xfrm>
        <a:graphic>
          <a:graphicData uri="http://schemas.openxmlformats.org/presentationml/2006/ole">
            <mc:AlternateContent xmlns:mc="http://schemas.openxmlformats.org/markup-compatibility/2006">
              <mc:Choice xmlns:v="urn:schemas-microsoft-com:vml" Requires="v">
                <p:oleObj spid="_x0000_s17253" name="文档" r:id="rId5" imgW="302423" imgH="594381" progId="Word.Document.12">
                  <p:embed/>
                </p:oleObj>
              </mc:Choice>
              <mc:Fallback>
                <p:oleObj name="文档" r:id="rId5" imgW="302423" imgH="594381" progId="Word.Document.12">
                  <p:embed/>
                  <p:pic>
                    <p:nvPicPr>
                      <p:cNvPr id="0" name=""/>
                      <p:cNvPicPr/>
                      <p:nvPr/>
                    </p:nvPicPr>
                    <p:blipFill>
                      <a:blip r:embed="rId6"/>
                      <a:stretch>
                        <a:fillRect/>
                      </a:stretch>
                    </p:blipFill>
                    <p:spPr>
                      <a:xfrm>
                        <a:off x="6660625" y="2260005"/>
                        <a:ext cx="303213" cy="593725"/>
                      </a:xfrm>
                      <a:prstGeom prst="rect">
                        <a:avLst/>
                      </a:prstGeom>
                    </p:spPr>
                  </p:pic>
                </p:oleObj>
              </mc:Fallback>
            </mc:AlternateContent>
          </a:graphicData>
        </a:graphic>
      </p:graphicFrame>
      <p:pic>
        <p:nvPicPr>
          <p:cNvPr id="10" name="Picture 3" descr="\\李笑影\李笑影\2016\一轮\化学\人教版化学\HX150.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0590" y="3429794"/>
            <a:ext cx="6336704" cy="296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5231110" y="4020374"/>
            <a:ext cx="6912768" cy="1569660"/>
          </a:xfrm>
          <a:prstGeom prst="rect">
            <a:avLst/>
          </a:prstGeom>
        </p:spPr>
        <p:txBody>
          <a:bodyPr wrap="square">
            <a:spAutoFit/>
          </a:bodyPr>
          <a:lstStyle/>
          <a:p>
            <a:pPr algn="ctr">
              <a:lnSpc>
                <a:spcPct val="150000"/>
              </a:lnSpc>
            </a:pPr>
            <a:r>
              <a:rPr lang="zh-CN" altLang="en-US" sz="3200" b="1" kern="100" dirty="0" smtClean="0">
                <a:solidFill>
                  <a:srgbClr val="FF0000"/>
                </a:solidFill>
                <a:latin typeface="Times New Roman"/>
                <a:ea typeface="华文细黑"/>
              </a:rPr>
              <a:t>往含</a:t>
            </a:r>
            <a:r>
              <a:rPr lang="en-US" altLang="zh-CN" sz="3200" b="1" kern="100" dirty="0" smtClean="0">
                <a:solidFill>
                  <a:srgbClr val="FF0000"/>
                </a:solidFill>
                <a:latin typeface="Times New Roman"/>
                <a:ea typeface="华文细黑"/>
              </a:rPr>
              <a:t>H</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Al</a:t>
            </a:r>
            <a:r>
              <a:rPr lang="en-US" altLang="zh-CN" sz="3200" b="1" kern="100" baseline="30000" dirty="0" smtClean="0">
                <a:solidFill>
                  <a:srgbClr val="FF0000"/>
                </a:solidFill>
                <a:latin typeface="Times New Roman"/>
                <a:ea typeface="华文细黑"/>
              </a:rPr>
              <a:t>3+</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NH</a:t>
            </a:r>
            <a:r>
              <a:rPr lang="en-US" altLang="zh-CN" sz="3200" b="1" kern="100" baseline="-25000" dirty="0" smtClean="0">
                <a:solidFill>
                  <a:srgbClr val="FF0000"/>
                </a:solidFill>
                <a:latin typeface="Times New Roman"/>
                <a:ea typeface="华文细黑"/>
              </a:rPr>
              <a:t>4</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的溶液中逐滴滴加</a:t>
            </a:r>
            <a:r>
              <a:rPr lang="en-US" altLang="zh-CN" sz="3200" b="1" kern="100" dirty="0" err="1" smtClean="0">
                <a:solidFill>
                  <a:srgbClr val="FF0000"/>
                </a:solidFill>
                <a:latin typeface="Times New Roman"/>
                <a:ea typeface="华文细黑"/>
              </a:rPr>
              <a:t>NaOH</a:t>
            </a:r>
            <a:r>
              <a:rPr lang="zh-CN" altLang="en-US" sz="3200" b="1" kern="100" dirty="0" smtClean="0">
                <a:solidFill>
                  <a:srgbClr val="FF0000"/>
                </a:solidFill>
                <a:latin typeface="Times New Roman"/>
                <a:ea typeface="华文细黑"/>
              </a:rPr>
              <a:t>溶液</a:t>
            </a:r>
            <a:endParaRPr lang="zh-CN" altLang="en-US" sz="3200" b="1" kern="100" baseline="30000" dirty="0">
              <a:solidFill>
                <a:srgbClr val="FF0000"/>
              </a:solidFill>
              <a:latin typeface="Times New Roman"/>
              <a:ea typeface="华文细黑"/>
            </a:endParaRPr>
          </a:p>
        </p:txBody>
      </p:sp>
      <p:sp>
        <p:nvSpPr>
          <p:cNvPr id="14" name="矩形 13"/>
          <p:cNvSpPr/>
          <p:nvPr/>
        </p:nvSpPr>
        <p:spPr>
          <a:xfrm>
            <a:off x="838622" y="6022082"/>
            <a:ext cx="1008112" cy="830997"/>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15" name="矩形 14"/>
          <p:cNvSpPr/>
          <p:nvPr/>
        </p:nvSpPr>
        <p:spPr>
          <a:xfrm>
            <a:off x="2825818" y="3267800"/>
            <a:ext cx="1440160" cy="830997"/>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NH</a:t>
            </a:r>
            <a:r>
              <a:rPr lang="en-US" altLang="zh-CN" sz="3200" b="1" kern="100" baseline="-25000" dirty="0" smtClean="0">
                <a:solidFill>
                  <a:srgbClr val="FF0000"/>
                </a:solidFill>
                <a:latin typeface="Times New Roman"/>
                <a:ea typeface="华文细黑"/>
              </a:rPr>
              <a:t>4</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16" name="矩形 15"/>
          <p:cNvSpPr/>
          <p:nvPr/>
        </p:nvSpPr>
        <p:spPr>
          <a:xfrm>
            <a:off x="1342678" y="4324303"/>
            <a:ext cx="1584176" cy="1265731"/>
          </a:xfrm>
          <a:prstGeom prst="rect">
            <a:avLst/>
          </a:prstGeom>
        </p:spPr>
        <p:txBody>
          <a:bodyPr wrap="square">
            <a:spAutoFit/>
          </a:bodyPr>
          <a:lstStyle/>
          <a:p>
            <a:pPr algn="ctr">
              <a:lnSpc>
                <a:spcPct val="125000"/>
              </a:lnSpc>
            </a:pPr>
            <a:r>
              <a:rPr lang="en-US" altLang="zh-CN" sz="3200" b="1" kern="100" dirty="0" smtClean="0">
                <a:solidFill>
                  <a:srgbClr val="FF0000"/>
                </a:solidFill>
                <a:latin typeface="Times New Roman"/>
                <a:ea typeface="华文细黑"/>
              </a:rPr>
              <a:t>Al</a:t>
            </a:r>
            <a:r>
              <a:rPr lang="en-US" altLang="zh-CN" sz="3200" b="1" kern="100" baseline="30000" dirty="0" smtClean="0">
                <a:solidFill>
                  <a:srgbClr val="FF0000"/>
                </a:solidFill>
                <a:latin typeface="Times New Roman"/>
                <a:ea typeface="华文细黑"/>
              </a:rPr>
              <a:t>3+</a:t>
            </a:r>
          </a:p>
          <a:p>
            <a:pPr algn="ctr">
              <a:lnSpc>
                <a:spcPct val="125000"/>
              </a:lnSpc>
            </a:pPr>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7" name="矩形 16"/>
          <p:cNvSpPr/>
          <p:nvPr/>
        </p:nvSpPr>
        <p:spPr>
          <a:xfrm>
            <a:off x="3646934" y="3551379"/>
            <a:ext cx="2324900" cy="742511"/>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Al(OH)</a:t>
            </a:r>
            <a:r>
              <a:rPr lang="en-US" altLang="zh-CN" sz="3200" b="1" kern="100" baseline="-25000" dirty="0" smtClean="0">
                <a:solidFill>
                  <a:srgbClr val="FF0000"/>
                </a:solidFill>
                <a:latin typeface="Times New Roman"/>
                <a:ea typeface="华文细黑"/>
              </a:rPr>
              <a:t>3</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32129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10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670" y="-26590"/>
            <a:ext cx="11388152"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明矾溶液与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分析</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沉淀的</a:t>
            </a:r>
            <a:r>
              <a:rPr lang="zh-CN" altLang="zh-CN" sz="2800" b="1" kern="100" dirty="0">
                <a:solidFill>
                  <a:srgbClr val="FF0000"/>
                </a:solidFill>
                <a:latin typeface="Times New Roman"/>
                <a:ea typeface="华文细黑"/>
                <a:cs typeface="Times New Roman"/>
              </a:rPr>
              <a:t>物质的量最大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此时</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完全沉淀</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01193053"/>
              </p:ext>
            </p:extLst>
          </p:nvPr>
        </p:nvGraphicFramePr>
        <p:xfrm>
          <a:off x="397049" y="1485578"/>
          <a:ext cx="10307638" cy="749300"/>
        </p:xfrm>
        <a:graphic>
          <a:graphicData uri="http://schemas.openxmlformats.org/presentationml/2006/ole">
            <mc:AlternateContent xmlns:mc="http://schemas.openxmlformats.org/markup-compatibility/2006">
              <mc:Choice xmlns:v="urn:schemas-microsoft-com:vml" Requires="v">
                <p:oleObj spid="_x0000_s93210" name="文档" r:id="rId3" imgW="10308146" imgH="749513" progId="Word.Document.12">
                  <p:embed/>
                </p:oleObj>
              </mc:Choice>
              <mc:Fallback>
                <p:oleObj name="文档" r:id="rId3" imgW="10308146" imgH="749513" progId="Word.Document.12">
                  <p:embed/>
                  <p:pic>
                    <p:nvPicPr>
                      <p:cNvPr id="0" name=""/>
                      <p:cNvPicPr/>
                      <p:nvPr/>
                    </p:nvPicPr>
                    <p:blipFill>
                      <a:blip r:embed="rId4"/>
                      <a:stretch>
                        <a:fillRect/>
                      </a:stretch>
                    </p:blipFill>
                    <p:spPr>
                      <a:xfrm>
                        <a:off x="397049" y="1485578"/>
                        <a:ext cx="10307638" cy="749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06032583"/>
              </p:ext>
            </p:extLst>
          </p:nvPr>
        </p:nvGraphicFramePr>
        <p:xfrm>
          <a:off x="390525" y="2277666"/>
          <a:ext cx="10306050" cy="942975"/>
        </p:xfrm>
        <a:graphic>
          <a:graphicData uri="http://schemas.openxmlformats.org/presentationml/2006/ole">
            <mc:AlternateContent xmlns:mc="http://schemas.openxmlformats.org/markup-compatibility/2006">
              <mc:Choice xmlns:v="urn:schemas-microsoft-com:vml" Requires="v">
                <p:oleObj spid="_x0000_s93211" name="文档" r:id="rId5" imgW="10333772" imgH="943016" progId="Word.Document.12">
                  <p:embed/>
                </p:oleObj>
              </mc:Choice>
              <mc:Fallback>
                <p:oleObj name="文档" r:id="rId5" imgW="10333772" imgH="943016" progId="Word.Document.12">
                  <p:embed/>
                  <p:pic>
                    <p:nvPicPr>
                      <p:cNvPr id="0" name=""/>
                      <p:cNvPicPr/>
                      <p:nvPr/>
                    </p:nvPicPr>
                    <p:blipFill>
                      <a:blip r:embed="rId6"/>
                      <a:stretch>
                        <a:fillRect/>
                      </a:stretch>
                    </p:blipFill>
                    <p:spPr>
                      <a:xfrm>
                        <a:off x="390525" y="2277666"/>
                        <a:ext cx="10306050" cy="9429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8390500"/>
              </p:ext>
            </p:extLst>
          </p:nvPr>
        </p:nvGraphicFramePr>
        <p:xfrm>
          <a:off x="390525" y="2997746"/>
          <a:ext cx="10306050" cy="942975"/>
        </p:xfrm>
        <a:graphic>
          <a:graphicData uri="http://schemas.openxmlformats.org/presentationml/2006/ole">
            <mc:AlternateContent xmlns:mc="http://schemas.openxmlformats.org/markup-compatibility/2006">
              <mc:Choice xmlns:v="urn:schemas-microsoft-com:vml" Requires="v">
                <p:oleObj spid="_x0000_s93212" name="文档" r:id="rId7" imgW="10308146" imgH="945994" progId="Word.Document.12">
                  <p:embed/>
                </p:oleObj>
              </mc:Choice>
              <mc:Fallback>
                <p:oleObj name="文档" r:id="rId7" imgW="10308146" imgH="945994" progId="Word.Document.12">
                  <p:embed/>
                  <p:pic>
                    <p:nvPicPr>
                      <p:cNvPr id="0" name=""/>
                      <p:cNvPicPr/>
                      <p:nvPr/>
                    </p:nvPicPr>
                    <p:blipFill>
                      <a:blip r:embed="rId8"/>
                      <a:stretch>
                        <a:fillRect/>
                      </a:stretch>
                    </p:blipFill>
                    <p:spPr>
                      <a:xfrm>
                        <a:off x="390525" y="2997746"/>
                        <a:ext cx="10306050" cy="942975"/>
                      </a:xfrm>
                      <a:prstGeom prst="rect">
                        <a:avLst/>
                      </a:prstGeom>
                    </p:spPr>
                  </p:pic>
                </p:oleObj>
              </mc:Fallback>
            </mc:AlternateContent>
          </a:graphicData>
        </a:graphic>
      </p:graphicFrame>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6671270" y="578502"/>
            <a:ext cx="5994733" cy="742511"/>
          </a:xfrm>
          <a:prstGeom prst="rect">
            <a:avLst/>
          </a:prstGeom>
        </p:spPr>
        <p:txBody>
          <a:bodyPr wrap="square">
            <a:spAutoFit/>
          </a:bodyPr>
          <a:lstStyle/>
          <a:p>
            <a:pPr algn="ctr">
              <a:lnSpc>
                <a:spcPct val="150000"/>
              </a:lnSpc>
            </a:pPr>
            <a:r>
              <a:rPr lang="en-US" altLang="zh-CN" sz="3200" b="1" kern="100" dirty="0" err="1" smtClean="0">
                <a:solidFill>
                  <a:srgbClr val="0000FF"/>
                </a:solidFill>
                <a:latin typeface="Times New Roman"/>
                <a:ea typeface="华文细黑"/>
              </a:rPr>
              <a:t>KAl</a:t>
            </a:r>
            <a:r>
              <a:rPr lang="en-US" altLang="zh-CN" sz="3200" b="1" kern="100" dirty="0" smtClean="0">
                <a:solidFill>
                  <a:srgbClr val="0000FF"/>
                </a:solidFill>
                <a:latin typeface="Times New Roman"/>
                <a:ea typeface="华文细黑"/>
              </a:rPr>
              <a:t>(SO</a:t>
            </a:r>
            <a:r>
              <a:rPr lang="en-US" altLang="zh-CN" sz="3200" b="1" kern="100" baseline="-25000" dirty="0" smtClean="0">
                <a:solidFill>
                  <a:srgbClr val="0000FF"/>
                </a:solidFill>
                <a:latin typeface="Times New Roman"/>
                <a:ea typeface="华文细黑"/>
              </a:rPr>
              <a:t>4</a:t>
            </a:r>
            <a:r>
              <a:rPr lang="en-US" altLang="zh-CN" sz="3200" b="1" kern="100" dirty="0" smtClean="0">
                <a:solidFill>
                  <a:srgbClr val="0000FF"/>
                </a:solidFill>
                <a:latin typeface="Times New Roman"/>
                <a:ea typeface="华文细黑"/>
              </a:rPr>
              <a:t>)</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Ba(OH)</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1:1.5</a:t>
            </a:r>
            <a:endParaRPr lang="zh-CN" altLang="en-US" sz="3200" b="1" kern="100" dirty="0">
              <a:solidFill>
                <a:srgbClr val="0000FF"/>
              </a:solidFill>
              <a:latin typeface="Times New Roman"/>
              <a:ea typeface="华文细黑"/>
            </a:endParaRPr>
          </a:p>
        </p:txBody>
      </p:sp>
      <p:sp>
        <p:nvSpPr>
          <p:cNvPr id="12" name="矩形 11"/>
          <p:cNvSpPr/>
          <p:nvPr/>
        </p:nvSpPr>
        <p:spPr>
          <a:xfrm>
            <a:off x="991022" y="3798218"/>
            <a:ext cx="6912768" cy="905056"/>
          </a:xfrm>
          <a:prstGeom prst="rect">
            <a:avLst/>
          </a:prstGeom>
        </p:spPr>
        <p:txBody>
          <a:bodyPr wrap="square">
            <a:spAutoFit/>
          </a:bodyPr>
          <a:lstStyle/>
          <a:p>
            <a:pPr algn="ctr">
              <a:lnSpc>
                <a:spcPct val="150000"/>
              </a:lnSpc>
            </a:pPr>
            <a:r>
              <a:rPr lang="en-US" altLang="zh-CN" sz="3200" b="1" kern="100" dirty="0" smtClean="0">
                <a:solidFill>
                  <a:srgbClr val="0000FF"/>
                </a:solidFill>
                <a:latin typeface="Times New Roman"/>
                <a:ea typeface="华文细黑"/>
              </a:rPr>
              <a:t>Al</a:t>
            </a:r>
            <a:r>
              <a:rPr lang="en-US" altLang="zh-CN" sz="3200" b="1" kern="100" baseline="30000" dirty="0" smtClean="0">
                <a:solidFill>
                  <a:srgbClr val="0000FF"/>
                </a:solidFill>
                <a:latin typeface="Times New Roman"/>
                <a:ea typeface="华文细黑"/>
              </a:rPr>
              <a:t>3+ </a:t>
            </a:r>
            <a:r>
              <a:rPr lang="en-US" altLang="zh-CN" sz="4000" b="1" kern="100" dirty="0" smtClean="0">
                <a:solidFill>
                  <a:srgbClr val="0000FF"/>
                </a:solidFill>
                <a:latin typeface="Times New Roman"/>
                <a:ea typeface="华文细黑"/>
              </a:rPr>
              <a:t>→</a:t>
            </a:r>
            <a:r>
              <a:rPr lang="en-US" altLang="zh-CN" sz="3200" b="1" kern="100" dirty="0" smtClean="0">
                <a:solidFill>
                  <a:srgbClr val="0000FF"/>
                </a:solidFill>
                <a:latin typeface="Times New Roman"/>
                <a:ea typeface="华文细黑"/>
              </a:rPr>
              <a:t> AlO</a:t>
            </a:r>
            <a:r>
              <a:rPr lang="en-US" altLang="zh-CN" sz="3200" b="1" kern="100" baseline="-25000" dirty="0" smtClean="0">
                <a:solidFill>
                  <a:srgbClr val="0000FF"/>
                </a:solidFill>
                <a:latin typeface="Times New Roman"/>
                <a:ea typeface="华文细黑"/>
              </a:rPr>
              <a:t>2</a:t>
            </a:r>
            <a:r>
              <a:rPr lang="en-US" altLang="zh-CN" sz="3200" b="1" kern="100" baseline="30000" dirty="0" smtClean="0">
                <a:solidFill>
                  <a:srgbClr val="0000FF"/>
                </a:solidFill>
                <a:latin typeface="Times New Roman"/>
                <a:ea typeface="华文细黑"/>
              </a:rPr>
              <a:t>-</a:t>
            </a:r>
            <a:endParaRPr lang="zh-CN" altLang="en-US" sz="3200" b="1" kern="100" baseline="30000" dirty="0">
              <a:solidFill>
                <a:srgbClr val="0000FF"/>
              </a:solidFill>
              <a:latin typeface="Times New Roman"/>
              <a:ea typeface="华文细黑"/>
            </a:endParaRPr>
          </a:p>
        </p:txBody>
      </p:sp>
      <p:sp>
        <p:nvSpPr>
          <p:cNvPr id="13" name="矩形 12"/>
          <p:cNvSpPr/>
          <p:nvPr/>
        </p:nvSpPr>
        <p:spPr>
          <a:xfrm>
            <a:off x="6653201" y="2022733"/>
            <a:ext cx="5994733" cy="742511"/>
          </a:xfrm>
          <a:prstGeom prst="rect">
            <a:avLst/>
          </a:prstGeom>
        </p:spPr>
        <p:txBody>
          <a:bodyPr wrap="square">
            <a:spAutoFit/>
          </a:bodyPr>
          <a:lstStyle/>
          <a:p>
            <a:pPr algn="ctr">
              <a:lnSpc>
                <a:spcPct val="150000"/>
              </a:lnSpc>
            </a:pPr>
            <a:r>
              <a:rPr lang="en-US" altLang="zh-CN" sz="3200" b="1" kern="100" dirty="0" err="1" smtClean="0">
                <a:solidFill>
                  <a:srgbClr val="0000FF"/>
                </a:solidFill>
                <a:latin typeface="Times New Roman"/>
                <a:ea typeface="华文细黑"/>
              </a:rPr>
              <a:t>KAl</a:t>
            </a:r>
            <a:r>
              <a:rPr lang="en-US" altLang="zh-CN" sz="3200" b="1" kern="100" dirty="0" smtClean="0">
                <a:solidFill>
                  <a:srgbClr val="0000FF"/>
                </a:solidFill>
                <a:latin typeface="Times New Roman"/>
                <a:ea typeface="华文细黑"/>
              </a:rPr>
              <a:t>(SO</a:t>
            </a:r>
            <a:r>
              <a:rPr lang="en-US" altLang="zh-CN" sz="3200" b="1" kern="100" baseline="-25000" dirty="0" smtClean="0">
                <a:solidFill>
                  <a:srgbClr val="0000FF"/>
                </a:solidFill>
                <a:latin typeface="Times New Roman"/>
                <a:ea typeface="华文细黑"/>
              </a:rPr>
              <a:t>4</a:t>
            </a:r>
            <a:r>
              <a:rPr lang="en-US" altLang="zh-CN" sz="3200" b="1" kern="100" dirty="0" smtClean="0">
                <a:solidFill>
                  <a:srgbClr val="0000FF"/>
                </a:solidFill>
                <a:latin typeface="Times New Roman"/>
                <a:ea typeface="华文细黑"/>
              </a:rPr>
              <a:t>)</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Ba(OH)</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1:2</a:t>
            </a:r>
            <a:endParaRPr lang="zh-CN" altLang="en-US" sz="3200" b="1" kern="100" dirty="0">
              <a:solidFill>
                <a:srgbClr val="0000FF"/>
              </a:solidFill>
              <a:latin typeface="Times New Roman"/>
              <a:ea typeface="华文细黑"/>
            </a:endParaRPr>
          </a:p>
        </p:txBody>
      </p:sp>
      <p:sp>
        <p:nvSpPr>
          <p:cNvPr id="6" name="TextBox 5"/>
          <p:cNvSpPr txBox="1"/>
          <p:nvPr/>
        </p:nvSpPr>
        <p:spPr>
          <a:xfrm>
            <a:off x="3868873" y="3789834"/>
            <a:ext cx="10021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4OH</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5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584723" y="2854379"/>
            <a:ext cx="11521103" cy="1150828"/>
          </a:xfrm>
          <a:prstGeom prst="rect">
            <a:avLst/>
          </a:prstGeom>
          <a:noFill/>
        </p:spPr>
        <p:txBody>
          <a:bodyPr wrap="none" rtlCol="0" anchor="ctr">
            <a:spAutoFit/>
          </a:bodyPr>
          <a:lstStyle/>
          <a:p>
            <a:pPr>
              <a:lnSpc>
                <a:spcPct val="150000"/>
              </a:lnSpc>
              <a:defRPr/>
            </a:pPr>
            <a:r>
              <a:rPr lang="zh-CN" altLang="zh-CN" sz="5200" b="1" dirty="0">
                <a:solidFill>
                  <a:schemeClr val="bg1"/>
                </a:solidFill>
                <a:latin typeface="Times New Roman" pitchFamily="18" charset="0"/>
                <a:ea typeface="+mj-ea"/>
                <a:cs typeface="Times New Roman" pitchFamily="18" charset="0"/>
              </a:rPr>
              <a:t>考点三　</a:t>
            </a:r>
            <a:r>
              <a:rPr lang="zh-CN" altLang="zh-CN" sz="5200" b="1" dirty="0" smtClean="0">
                <a:solidFill>
                  <a:schemeClr val="bg1"/>
                </a:solidFill>
                <a:latin typeface="Times New Roman" pitchFamily="18" charset="0"/>
                <a:ea typeface="+mj-ea"/>
                <a:cs typeface="Times New Roman" pitchFamily="18" charset="0"/>
              </a:rPr>
              <a:t>用</a:t>
            </a:r>
            <a:r>
              <a:rPr lang="zh-CN" altLang="zh-CN" sz="5200" b="1" dirty="0">
                <a:solidFill>
                  <a:schemeClr val="bg1"/>
                </a:solidFill>
                <a:latin typeface="Times New Roman" pitchFamily="18" charset="0"/>
                <a:ea typeface="+mj-ea"/>
                <a:cs typeface="Times New Roman" pitchFamily="18" charset="0"/>
              </a:rPr>
              <a:t>数形结合思想理解</a:t>
            </a:r>
            <a:r>
              <a:rPr lang="en-US" altLang="zh-CN" sz="5200" b="1" dirty="0">
                <a:solidFill>
                  <a:schemeClr val="bg1"/>
                </a:solidFill>
                <a:latin typeface="Times New Roman" pitchFamily="18" charset="0"/>
                <a:ea typeface="Times New Roman" pitchFamily="18" charset="0"/>
                <a:cs typeface="Times New Roman" pitchFamily="18" charset="0"/>
              </a:rPr>
              <a:t>“</a:t>
            </a:r>
            <a:r>
              <a:rPr lang="zh-CN" altLang="zh-CN" sz="5200" b="1" dirty="0">
                <a:solidFill>
                  <a:schemeClr val="bg1"/>
                </a:solidFill>
                <a:latin typeface="Times New Roman" pitchFamily="18" charset="0"/>
                <a:ea typeface="+mj-ea"/>
                <a:cs typeface="Times New Roman" pitchFamily="18" charset="0"/>
              </a:rPr>
              <a:t>铝三角</a:t>
            </a:r>
            <a:r>
              <a:rPr lang="en-US" altLang="zh-CN" sz="5200" b="1" dirty="0">
                <a:solidFill>
                  <a:schemeClr val="bg1"/>
                </a:solidFill>
                <a:latin typeface="Times New Roman" pitchFamily="18" charset="0"/>
                <a:ea typeface="Times New Roman" pitchFamily="18" charset="0"/>
                <a:cs typeface="Times New Roman" pitchFamily="18" charset="0"/>
              </a:rPr>
              <a:t>”</a:t>
            </a:r>
            <a:endParaRPr lang="zh-CN" altLang="zh-CN" sz="5200" b="1" dirty="0">
              <a:solidFill>
                <a:schemeClr val="bg1"/>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314153" y="78454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的转化关系</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44419895"/>
              </p:ext>
            </p:extLst>
          </p:nvPr>
        </p:nvGraphicFramePr>
        <p:xfrm>
          <a:off x="3926706" y="866453"/>
          <a:ext cx="387350" cy="609600"/>
        </p:xfrm>
        <a:graphic>
          <a:graphicData uri="http://schemas.openxmlformats.org/presentationml/2006/ole">
            <mc:AlternateContent xmlns:mc="http://schemas.openxmlformats.org/markup-compatibility/2006">
              <mc:Choice xmlns:v="urn:schemas-microsoft-com:vml" Requires="v">
                <p:oleObj spid="_x0000_s89209" name="文档" r:id="rId3" imgW="388109" imgH="609502" progId="Word.Document.12">
                  <p:embed/>
                </p:oleObj>
              </mc:Choice>
              <mc:Fallback>
                <p:oleObj name="文档" r:id="rId3" imgW="388109" imgH="609502" progId="Word.Document.12">
                  <p:embed/>
                  <p:pic>
                    <p:nvPicPr>
                      <p:cNvPr id="0" name=""/>
                      <p:cNvPicPr/>
                      <p:nvPr/>
                    </p:nvPicPr>
                    <p:blipFill>
                      <a:blip r:embed="rId4"/>
                      <a:stretch>
                        <a:fillRect/>
                      </a:stretch>
                    </p:blipFill>
                    <p:spPr>
                      <a:xfrm>
                        <a:off x="3926706" y="866453"/>
                        <a:ext cx="387350" cy="609600"/>
                      </a:xfrm>
                      <a:prstGeom prst="rect">
                        <a:avLst/>
                      </a:prstGeom>
                    </p:spPr>
                  </p:pic>
                </p:oleObj>
              </mc:Fallback>
            </mc:AlternateContent>
          </a:graphicData>
        </a:graphic>
      </p:graphicFrame>
      <p:pic>
        <p:nvPicPr>
          <p:cNvPr id="17412" name="Picture 4" descr="\\李笑影\李笑影\2016\一轮\化学\人教版化学\HX139.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938" y="1671521"/>
            <a:ext cx="6154580" cy="29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161" y="4752950"/>
            <a:ext cx="6288901"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写出实现上述各步转化的离子方程式。</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68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wipe(left)">
                                      <p:cBhvr>
                                        <p:cTn id="7" dur="1000"/>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99689062"/>
              </p:ext>
            </p:extLst>
          </p:nvPr>
        </p:nvGraphicFramePr>
        <p:xfrm>
          <a:off x="334566" y="333450"/>
          <a:ext cx="9061450" cy="657225"/>
        </p:xfrm>
        <a:graphic>
          <a:graphicData uri="http://schemas.openxmlformats.org/presentationml/2006/ole">
            <mc:AlternateContent xmlns:mc="http://schemas.openxmlformats.org/markup-compatibility/2006">
              <mc:Choice xmlns:v="urn:schemas-microsoft-com:vml" Requires="v">
                <p:oleObj spid="_x0000_s86982" name="文档" r:id="rId3" imgW="9062901" imgH="659425" progId="Word.Document.12">
                  <p:embed/>
                </p:oleObj>
              </mc:Choice>
              <mc:Fallback>
                <p:oleObj name="文档" r:id="rId3" imgW="9062901" imgH="659425" progId="Word.Document.12">
                  <p:embed/>
                  <p:pic>
                    <p:nvPicPr>
                      <p:cNvPr id="0" name=""/>
                      <p:cNvPicPr/>
                      <p:nvPr/>
                    </p:nvPicPr>
                    <p:blipFill>
                      <a:blip r:embed="rId4"/>
                      <a:stretch>
                        <a:fillRect/>
                      </a:stretch>
                    </p:blipFill>
                    <p:spPr>
                      <a:xfrm>
                        <a:off x="334566" y="333450"/>
                        <a:ext cx="9061450" cy="657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34924307"/>
              </p:ext>
            </p:extLst>
          </p:nvPr>
        </p:nvGraphicFramePr>
        <p:xfrm>
          <a:off x="330200" y="1103313"/>
          <a:ext cx="8964613" cy="735012"/>
        </p:xfrm>
        <a:graphic>
          <a:graphicData uri="http://schemas.openxmlformats.org/presentationml/2006/ole">
            <mc:AlternateContent xmlns:mc="http://schemas.openxmlformats.org/markup-compatibility/2006">
              <mc:Choice xmlns:v="urn:schemas-microsoft-com:vml" Requires="v">
                <p:oleObj spid="_x0000_s86983" name="文档" r:id="rId5" imgW="9062901" imgH="751672" progId="Word.Document.12">
                  <p:embed/>
                </p:oleObj>
              </mc:Choice>
              <mc:Fallback>
                <p:oleObj name="文档" r:id="rId5" imgW="9062901" imgH="751672" progId="Word.Document.12">
                  <p:embed/>
                  <p:pic>
                    <p:nvPicPr>
                      <p:cNvPr id="0" name=""/>
                      <p:cNvPicPr/>
                      <p:nvPr/>
                    </p:nvPicPr>
                    <p:blipFill>
                      <a:blip r:embed="rId6"/>
                      <a:stretch>
                        <a:fillRect/>
                      </a:stretch>
                    </p:blipFill>
                    <p:spPr>
                      <a:xfrm>
                        <a:off x="330200" y="1103313"/>
                        <a:ext cx="8964613" cy="735012"/>
                      </a:xfrm>
                      <a:prstGeom prst="rect">
                        <a:avLst/>
                      </a:prstGeom>
                    </p:spPr>
                  </p:pic>
                </p:oleObj>
              </mc:Fallback>
            </mc:AlternateContent>
          </a:graphicData>
        </a:graphic>
      </p:graphicFrame>
      <p:sp>
        <p:nvSpPr>
          <p:cNvPr id="6" name="矩形 5"/>
          <p:cNvSpPr/>
          <p:nvPr/>
        </p:nvSpPr>
        <p:spPr>
          <a:xfrm>
            <a:off x="253033" y="1649395"/>
            <a:ext cx="4742324"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宋体"/>
                <a:ea typeface="华文细黑"/>
                <a:cs typeface="Times New Roman"/>
              </a:rPr>
              <a:t>③</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8" name="矩形 7"/>
          <p:cNvSpPr/>
          <p:nvPr/>
        </p:nvSpPr>
        <p:spPr>
          <a:xfrm>
            <a:off x="262558" y="2306547"/>
            <a:ext cx="5362687"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(2)Al(OH)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endParaRPr lang="zh-CN" altLang="zh-CN" sz="2800" kern="100" dirty="0">
              <a:solidFill>
                <a:schemeClr val="accent6">
                  <a:lumMod val="75000"/>
                </a:schemeClr>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149089152"/>
              </p:ext>
            </p:extLst>
          </p:nvPr>
        </p:nvGraphicFramePr>
        <p:xfrm>
          <a:off x="330200" y="3195638"/>
          <a:ext cx="8851900" cy="876300"/>
        </p:xfrm>
        <a:graphic>
          <a:graphicData uri="http://schemas.openxmlformats.org/presentationml/2006/ole">
            <mc:AlternateContent xmlns:mc="http://schemas.openxmlformats.org/markup-compatibility/2006">
              <mc:Choice xmlns:v="urn:schemas-microsoft-com:vml" Requires="v">
                <p:oleObj spid="_x0000_s86984" name="文档" r:id="rId7" imgW="9062901" imgH="900853" progId="Word.Document.12">
                  <p:embed/>
                </p:oleObj>
              </mc:Choice>
              <mc:Fallback>
                <p:oleObj name="文档" r:id="rId7" imgW="9062901" imgH="900853" progId="Word.Document.12">
                  <p:embed/>
                  <p:pic>
                    <p:nvPicPr>
                      <p:cNvPr id="0" name=""/>
                      <p:cNvPicPr/>
                      <p:nvPr/>
                    </p:nvPicPr>
                    <p:blipFill>
                      <a:blip r:embed="rId8"/>
                      <a:stretch>
                        <a:fillRect/>
                      </a:stretch>
                    </p:blipFill>
                    <p:spPr>
                      <a:xfrm>
                        <a:off x="330200" y="3195638"/>
                        <a:ext cx="8851900" cy="8763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26429415"/>
              </p:ext>
            </p:extLst>
          </p:nvPr>
        </p:nvGraphicFramePr>
        <p:xfrm>
          <a:off x="333375" y="3890392"/>
          <a:ext cx="9058275" cy="895350"/>
        </p:xfrm>
        <a:graphic>
          <a:graphicData uri="http://schemas.openxmlformats.org/presentationml/2006/ole">
            <mc:AlternateContent xmlns:mc="http://schemas.openxmlformats.org/markup-compatibility/2006">
              <mc:Choice xmlns:v="urn:schemas-microsoft-com:vml" Requires="v">
                <p:oleObj spid="_x0000_s86985" name="文档" r:id="rId9" imgW="9062901" imgH="900853" progId="Word.Document.12">
                  <p:embed/>
                </p:oleObj>
              </mc:Choice>
              <mc:Fallback>
                <p:oleObj name="文档" r:id="rId9" imgW="9062901" imgH="900853" progId="Word.Document.12">
                  <p:embed/>
                  <p:pic>
                    <p:nvPicPr>
                      <p:cNvPr id="0" name=""/>
                      <p:cNvPicPr/>
                      <p:nvPr/>
                    </p:nvPicPr>
                    <p:blipFill>
                      <a:blip r:embed="rId10"/>
                      <a:stretch>
                        <a:fillRect/>
                      </a:stretch>
                    </p:blipFill>
                    <p:spPr>
                      <a:xfrm>
                        <a:off x="333375" y="3890392"/>
                        <a:ext cx="9058275" cy="895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27527799"/>
              </p:ext>
            </p:extLst>
          </p:nvPr>
        </p:nvGraphicFramePr>
        <p:xfrm>
          <a:off x="333375" y="4550668"/>
          <a:ext cx="9058275" cy="895350"/>
        </p:xfrm>
        <a:graphic>
          <a:graphicData uri="http://schemas.openxmlformats.org/presentationml/2006/ole">
            <mc:AlternateContent xmlns:mc="http://schemas.openxmlformats.org/markup-compatibility/2006">
              <mc:Choice xmlns:v="urn:schemas-microsoft-com:vml" Requires="v">
                <p:oleObj spid="_x0000_s86986" name="文档" r:id="rId11" imgW="9062901" imgH="905898" progId="Word.Document.12">
                  <p:embed/>
                </p:oleObj>
              </mc:Choice>
              <mc:Fallback>
                <p:oleObj name="文档" r:id="rId11" imgW="9062901" imgH="905898" progId="Word.Document.12">
                  <p:embed/>
                  <p:pic>
                    <p:nvPicPr>
                      <p:cNvPr id="0" name=""/>
                      <p:cNvPicPr/>
                      <p:nvPr/>
                    </p:nvPicPr>
                    <p:blipFill>
                      <a:blip r:embed="rId12"/>
                      <a:stretch>
                        <a:fillRect/>
                      </a:stretch>
                    </p:blipFill>
                    <p:spPr>
                      <a:xfrm>
                        <a:off x="333375" y="4550668"/>
                        <a:ext cx="9058275" cy="8953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96764984"/>
              </p:ext>
            </p:extLst>
          </p:nvPr>
        </p:nvGraphicFramePr>
        <p:xfrm>
          <a:off x="333375" y="5302002"/>
          <a:ext cx="9058275" cy="895350"/>
        </p:xfrm>
        <a:graphic>
          <a:graphicData uri="http://schemas.openxmlformats.org/presentationml/2006/ole">
            <mc:AlternateContent xmlns:mc="http://schemas.openxmlformats.org/markup-compatibility/2006">
              <mc:Choice xmlns:v="urn:schemas-microsoft-com:vml" Requires="v">
                <p:oleObj spid="_x0000_s86987" name="文档" r:id="rId13" imgW="9062901" imgH="905898" progId="Word.Document.12">
                  <p:embed/>
                </p:oleObj>
              </mc:Choice>
              <mc:Fallback>
                <p:oleObj name="文档" r:id="rId13" imgW="9062901" imgH="905898" progId="Word.Document.12">
                  <p:embed/>
                  <p:pic>
                    <p:nvPicPr>
                      <p:cNvPr id="0" name=""/>
                      <p:cNvPicPr/>
                      <p:nvPr/>
                    </p:nvPicPr>
                    <p:blipFill>
                      <a:blip r:embed="rId14"/>
                      <a:stretch>
                        <a:fillRect/>
                      </a:stretch>
                    </p:blipFill>
                    <p:spPr>
                      <a:xfrm>
                        <a:off x="333375" y="5302002"/>
                        <a:ext cx="9058275" cy="8953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61989808"/>
              </p:ext>
            </p:extLst>
          </p:nvPr>
        </p:nvGraphicFramePr>
        <p:xfrm>
          <a:off x="333375" y="5981303"/>
          <a:ext cx="9058275" cy="895350"/>
        </p:xfrm>
        <a:graphic>
          <a:graphicData uri="http://schemas.openxmlformats.org/presentationml/2006/ole">
            <mc:AlternateContent xmlns:mc="http://schemas.openxmlformats.org/markup-compatibility/2006">
              <mc:Choice xmlns:v="urn:schemas-microsoft-com:vml" Requires="v">
                <p:oleObj spid="_x0000_s86988" name="文档" r:id="rId15" imgW="9062901" imgH="907339" progId="Word.Document.12">
                  <p:embed/>
                </p:oleObj>
              </mc:Choice>
              <mc:Fallback>
                <p:oleObj name="文档" r:id="rId15" imgW="9062901" imgH="907339" progId="Word.Document.12">
                  <p:embed/>
                  <p:pic>
                    <p:nvPicPr>
                      <p:cNvPr id="0" name=""/>
                      <p:cNvPicPr/>
                      <p:nvPr/>
                    </p:nvPicPr>
                    <p:blipFill>
                      <a:blip r:embed="rId16"/>
                      <a:stretch>
                        <a:fillRect/>
                      </a:stretch>
                    </p:blipFill>
                    <p:spPr>
                      <a:xfrm>
                        <a:off x="333375" y="5981303"/>
                        <a:ext cx="9058275" cy="895350"/>
                      </a:xfrm>
                      <a:prstGeom prst="rect">
                        <a:avLst/>
                      </a:prstGeom>
                    </p:spPr>
                  </p:pic>
                </p:oleObj>
              </mc:Fallback>
            </mc:AlternateContent>
          </a:graphicData>
        </a:graphic>
      </p:graphicFrame>
    </p:spTree>
    <p:extLst>
      <p:ext uri="{BB962C8B-B14F-4D97-AF65-F5344CB8AC3E}">
        <p14:creationId xmlns:p14="http://schemas.microsoft.com/office/powerpoint/2010/main" val="307751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7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7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75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75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205594"/>
            <a:ext cx="11617054" cy="200006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沉淀生成有关的图像分析</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可溶性铝盐溶液与</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溶液反应的图像</a:t>
            </a:r>
            <a:r>
              <a:rPr lang="en-US" altLang="zh-CN" sz="2800" kern="100" dirty="0">
                <a:latin typeface="Times New Roman"/>
                <a:ea typeface="华文细黑"/>
              </a:rPr>
              <a:t>(</a:t>
            </a:r>
            <a:r>
              <a:rPr lang="zh-CN" altLang="zh-CN" sz="2800" kern="100" dirty="0">
                <a:latin typeface="Times New Roman"/>
                <a:ea typeface="华文细黑"/>
                <a:cs typeface="Times New Roman"/>
              </a:rPr>
              <a:t>从上述转化关系中选择符合图像变化的离子方程式，下同</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830060425"/>
              </p:ext>
            </p:extLst>
          </p:nvPr>
        </p:nvGraphicFramePr>
        <p:xfrm>
          <a:off x="411290" y="2349674"/>
          <a:ext cx="11089232" cy="3456384"/>
        </p:xfrm>
        <a:graphic>
          <a:graphicData uri="http://schemas.openxmlformats.org/drawingml/2006/table">
            <a:tbl>
              <a:tblPr/>
              <a:tblGrid>
                <a:gridCol w="1654981"/>
                <a:gridCol w="4537106"/>
                <a:gridCol w="4897145"/>
              </a:tblGrid>
              <a:tr h="1728192">
                <a:tc>
                  <a:txBody>
                    <a:bodyPr/>
                    <a:lstStyle/>
                    <a:p>
                      <a:pPr algn="ctr">
                        <a:lnSpc>
                          <a:spcPct val="150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可溶性铝盐溶液中逐滴加入</a:t>
                      </a:r>
                      <a:r>
                        <a:rPr lang="en-US" sz="2800" kern="100" dirty="0" err="1">
                          <a:effectLst/>
                          <a:latin typeface="Times New Roman"/>
                          <a:ea typeface="华文细黑"/>
                          <a:cs typeface="Courier New"/>
                        </a:rPr>
                        <a:t>NaOH</a:t>
                      </a:r>
                      <a:r>
                        <a:rPr lang="zh-CN" sz="2800" kern="100" dirty="0">
                          <a:effectLst/>
                          <a:latin typeface="Times New Roman"/>
                          <a:ea typeface="华文细黑"/>
                          <a:cs typeface="Times New Roman"/>
                        </a:rPr>
                        <a:t>溶液至过量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err="1">
                          <a:effectLst/>
                          <a:latin typeface="Times New Roman"/>
                          <a:ea typeface="华文细黑"/>
                          <a:cs typeface="Courier New"/>
                        </a:rPr>
                        <a:t>NaOH</a:t>
                      </a:r>
                      <a:r>
                        <a:rPr lang="zh-CN" sz="2800" kern="100" dirty="0">
                          <a:effectLst/>
                          <a:latin typeface="Times New Roman"/>
                          <a:ea typeface="华文细黑"/>
                          <a:cs typeface="Times New Roman"/>
                        </a:rPr>
                        <a:t>溶液中逐滴加入可溶性铝盐溶液至过量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8192">
                <a:tc>
                  <a:txBody>
                    <a:bodyPr/>
                    <a:lstStyle/>
                    <a:p>
                      <a:pPr algn="ctr">
                        <a:lnSpc>
                          <a:spcPct val="150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无沉淀</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有但即溶</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4602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88116832"/>
              </p:ext>
            </p:extLst>
          </p:nvPr>
        </p:nvGraphicFramePr>
        <p:xfrm>
          <a:off x="603547" y="536064"/>
          <a:ext cx="10873209" cy="4549914"/>
        </p:xfrm>
        <a:graphic>
          <a:graphicData uri="http://schemas.openxmlformats.org/drawingml/2006/table">
            <a:tbl>
              <a:tblPr/>
              <a:tblGrid>
                <a:gridCol w="1798997"/>
                <a:gridCol w="4537106"/>
                <a:gridCol w="4537106"/>
              </a:tblGrid>
              <a:tr h="3110264">
                <a:tc>
                  <a:txBody>
                    <a:bodyPr/>
                    <a:lstStyle/>
                    <a:p>
                      <a:pPr algn="ctr">
                        <a:lnSpc>
                          <a:spcPct val="150000"/>
                        </a:lnSpc>
                        <a:spcAft>
                          <a:spcPts val="0"/>
                        </a:spcAft>
                      </a:pPr>
                      <a:r>
                        <a:rPr lang="zh-CN" sz="2800" kern="100" dirty="0">
                          <a:effectLst/>
                          <a:latin typeface="Times New Roman"/>
                          <a:ea typeface="华文细黑"/>
                          <a:cs typeface="Times New Roman"/>
                        </a:rPr>
                        <a:t>图像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9650">
                <a:tc>
                  <a:txBody>
                    <a:bodyPr/>
                    <a:lstStyle/>
                    <a:p>
                      <a:pPr algn="ctr">
                        <a:lnSpc>
                          <a:spcPct val="150000"/>
                        </a:lnSpc>
                        <a:spcAft>
                          <a:spcPts val="0"/>
                        </a:spcAft>
                      </a:pPr>
                      <a:r>
                        <a:rPr lang="zh-CN" sz="2800" kern="100">
                          <a:effectLst/>
                          <a:latin typeface="Times New Roman"/>
                          <a:ea typeface="华文细黑"/>
                          <a:cs typeface="Times New Roman"/>
                        </a:rPr>
                        <a:t>方程式</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序号</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BD</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482" name="Picture 2" descr="\\李笑影\李笑影\2016\一轮\化学\人教版化学\HX14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81" y="1102704"/>
            <a:ext cx="3084469" cy="202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李笑影\李笑影\2016\一轮\化学\人教版化学\HX14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575" y="681144"/>
            <a:ext cx="3025591" cy="28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09787" y="3800693"/>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a:t>
            </a:r>
            <a:r>
              <a:rPr lang="en-US" altLang="zh-CN" sz="2800" kern="100" dirty="0">
                <a:solidFill>
                  <a:srgbClr val="0000FF"/>
                </a:solidFill>
                <a:latin typeface="宋体"/>
                <a:ea typeface="华文细黑"/>
                <a:cs typeface="Times New Roman"/>
              </a:rPr>
              <a:t>③</a:t>
            </a:r>
            <a:endParaRPr lang="zh-CN" altLang="en-US" dirty="0">
              <a:solidFill>
                <a:srgbClr val="0000FF"/>
              </a:solidFill>
            </a:endParaRPr>
          </a:p>
        </p:txBody>
      </p:sp>
      <p:sp>
        <p:nvSpPr>
          <p:cNvPr id="6" name="矩形 5"/>
          <p:cNvSpPr/>
          <p:nvPr/>
        </p:nvSpPr>
        <p:spPr>
          <a:xfrm>
            <a:off x="3825811" y="4448765"/>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(6)</a:t>
            </a:r>
            <a:endParaRPr lang="zh-CN" altLang="en-US" sz="2800" kern="100" dirty="0">
              <a:solidFill>
                <a:srgbClr val="0000FF"/>
              </a:solidFill>
              <a:latin typeface="Times New Roman"/>
              <a:ea typeface="华文细黑"/>
              <a:cs typeface="Courier New"/>
            </a:endParaRPr>
          </a:p>
        </p:txBody>
      </p:sp>
      <p:sp>
        <p:nvSpPr>
          <p:cNvPr id="7" name="矩形 6"/>
          <p:cNvSpPr/>
          <p:nvPr/>
        </p:nvSpPr>
        <p:spPr>
          <a:xfrm>
            <a:off x="8245920" y="3804999"/>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(3)</a:t>
            </a:r>
            <a:endParaRPr lang="zh-CN" altLang="en-US" sz="2800" kern="100" dirty="0">
              <a:solidFill>
                <a:srgbClr val="0000FF"/>
              </a:solidFill>
              <a:latin typeface="Times New Roman"/>
              <a:ea typeface="华文细黑"/>
              <a:cs typeface="Courier New"/>
            </a:endParaRPr>
          </a:p>
        </p:txBody>
      </p:sp>
      <p:sp>
        <p:nvSpPr>
          <p:cNvPr id="8" name="矩形 7"/>
          <p:cNvSpPr/>
          <p:nvPr/>
        </p:nvSpPr>
        <p:spPr>
          <a:xfrm>
            <a:off x="8101904" y="4443546"/>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94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64424" y="874980"/>
            <a:ext cx="11275398" cy="4355014"/>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铝的结构和存在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铝位于</a:t>
            </a:r>
            <a:r>
              <a:rPr lang="zh-CN" altLang="zh-CN" sz="2800" kern="100" dirty="0" smtClean="0">
                <a:latin typeface="Times New Roman"/>
                <a:ea typeface="华文细黑"/>
                <a:cs typeface="Times New Roman"/>
              </a:rPr>
              <a:t>元素周期表</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原子结构示意图为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铝是地壳中含量最多的金属元素。自然界中的铝全部以化合态的形式存在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金属铝的物理性质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银白色有金属光泽的固体，有良好的</a:t>
            </a:r>
            <a:r>
              <a:rPr lang="zh-CN" altLang="zh-CN" sz="2800" kern="100" dirty="0">
                <a:solidFill>
                  <a:srgbClr val="FF0000"/>
                </a:solidFill>
                <a:latin typeface="Times New Roman"/>
                <a:ea typeface="华文细黑"/>
                <a:cs typeface="Times New Roman"/>
              </a:rPr>
              <a:t>延展性</a:t>
            </a:r>
            <a:r>
              <a:rPr lang="zh-CN" altLang="zh-CN" sz="2800" kern="100" dirty="0">
                <a:latin typeface="Times New Roman"/>
                <a:ea typeface="华文细黑"/>
                <a:cs typeface="Times New Roman"/>
              </a:rPr>
              <a:t>、导电性和导热性等，密度较小，质地柔软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7" name="图片 6" descr="\\贾文\贾文\贾文\傆文件\2016一轮\人教版化学\HX137.tif"/>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32018" y="1296430"/>
            <a:ext cx="792088" cy="883572"/>
          </a:xfrm>
          <a:prstGeom prst="rect">
            <a:avLst/>
          </a:prstGeom>
          <a:noFill/>
          <a:ln>
            <a:noFill/>
          </a:ln>
        </p:spPr>
      </p:pic>
      <p:sp>
        <p:nvSpPr>
          <p:cNvPr id="4" name="矩形 3"/>
          <p:cNvSpPr/>
          <p:nvPr/>
        </p:nvSpPr>
        <p:spPr>
          <a:xfrm>
            <a:off x="3311678" y="1721320"/>
            <a:ext cx="2598788"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第三周期</a:t>
            </a:r>
            <a:r>
              <a:rPr lang="en-US" altLang="zh-CN" sz="2800" kern="100" dirty="0" err="1">
                <a:solidFill>
                  <a:srgbClr val="0000FF"/>
                </a:solidFill>
                <a:latin typeface="宋体"/>
                <a:ea typeface="华文细黑"/>
                <a:cs typeface="Times New Roman"/>
              </a:rPr>
              <a:t>Ⅲ</a:t>
            </a:r>
            <a:r>
              <a:rPr lang="en-US" altLang="zh-CN" sz="2800" kern="100" dirty="0" err="1">
                <a:solidFill>
                  <a:srgbClr val="0000FF"/>
                </a:solidFill>
                <a:latin typeface="Times New Roman"/>
                <a:ea typeface="华文细黑"/>
                <a:cs typeface="Courier New"/>
              </a:rPr>
              <a:t>A</a:t>
            </a:r>
            <a:r>
              <a:rPr lang="zh-CN" altLang="zh-CN" sz="2800" kern="100" dirty="0">
                <a:solidFill>
                  <a:srgbClr val="0000FF"/>
                </a:solidFill>
                <a:latin typeface="Times New Roman"/>
                <a:ea typeface="华文细黑"/>
                <a:cs typeface="Times New Roman"/>
              </a:rPr>
              <a:t>族</a:t>
            </a:r>
            <a:endParaRPr lang="zh-CN" altLang="en-US" dirty="0">
              <a:solidFill>
                <a:srgbClr val="0000FF"/>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10199662" y="2302596"/>
            <a:ext cx="122413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78582" y="3040056"/>
            <a:ext cx="413249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9967" y="-70023"/>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偏铝酸盐溶液与盐酸反应的图像</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732170977"/>
              </p:ext>
            </p:extLst>
          </p:nvPr>
        </p:nvGraphicFramePr>
        <p:xfrm>
          <a:off x="325041" y="650057"/>
          <a:ext cx="11305256" cy="5535350"/>
        </p:xfrm>
        <a:graphic>
          <a:graphicData uri="http://schemas.openxmlformats.org/drawingml/2006/table">
            <a:tbl>
              <a:tblPr/>
              <a:tblGrid>
                <a:gridCol w="2172876"/>
                <a:gridCol w="4566190"/>
                <a:gridCol w="4566190"/>
              </a:tblGrid>
              <a:tr h="1123553">
                <a:tc>
                  <a:txBody>
                    <a:bodyPr/>
                    <a:lstStyle/>
                    <a:p>
                      <a:pPr algn="ctr">
                        <a:lnSpc>
                          <a:spcPts val="4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偏铝酸盐溶液中逐滴加入稀盐酸至过量</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a:effectLst/>
                          <a:latin typeface="Times New Roman"/>
                          <a:ea typeface="华文细黑"/>
                          <a:cs typeface="Times New Roman"/>
                        </a:rPr>
                        <a:t>稀盐酸中逐滴加入偏铝酸盐溶液至过量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ts val="4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无沉淀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533">
                <a:tc>
                  <a:txBody>
                    <a:bodyPr/>
                    <a:lstStyle/>
                    <a:p>
                      <a:pPr algn="ctr">
                        <a:lnSpc>
                          <a:spcPct val="150000"/>
                        </a:lnSpc>
                        <a:spcAft>
                          <a:spcPts val="0"/>
                        </a:spcAft>
                      </a:pPr>
                      <a:r>
                        <a:rPr lang="zh-CN" sz="2800" kern="100">
                          <a:effectLst/>
                          <a:latin typeface="Times New Roman"/>
                          <a:ea typeface="华文细黑"/>
                          <a:cs typeface="Times New Roman"/>
                        </a:rPr>
                        <a:t>图像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宋体"/>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smtClean="0">
                          <a:effectLst/>
                          <a:latin typeface="Times New Roman"/>
                          <a:ea typeface="华文细黑"/>
                          <a:cs typeface="Times New Roman"/>
                        </a:rPr>
                        <a:t>方程式序号</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9" name="Picture 5" descr="\\李笑影\李笑影\2016\一轮\化学\人教版化学\HX14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857" y="2882305"/>
            <a:ext cx="2576030" cy="19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李笑影\李笑影\2016\一轮\化学\人教版化学\HX1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7454" y="2902279"/>
            <a:ext cx="2334018" cy="193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46934" y="4907940"/>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(5)②</a:t>
            </a:r>
            <a:endParaRPr lang="zh-CN" altLang="en-US" sz="2800" kern="100" dirty="0">
              <a:solidFill>
                <a:srgbClr val="0000FF"/>
              </a:solidFill>
              <a:latin typeface="Times New Roman"/>
              <a:ea typeface="华文细黑"/>
              <a:cs typeface="Courier New"/>
            </a:endParaRPr>
          </a:p>
        </p:txBody>
      </p:sp>
      <p:sp>
        <p:nvSpPr>
          <p:cNvPr id="6" name="矩形 5"/>
          <p:cNvSpPr/>
          <p:nvPr/>
        </p:nvSpPr>
        <p:spPr>
          <a:xfrm>
            <a:off x="3862958" y="5536962"/>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a:t>
            </a:r>
            <a:endParaRPr lang="zh-CN" altLang="en-US" sz="2800" kern="100" dirty="0">
              <a:solidFill>
                <a:srgbClr val="0000FF"/>
              </a:solidFill>
              <a:latin typeface="Times New Roman"/>
              <a:ea typeface="华文细黑"/>
              <a:cs typeface="Courier New"/>
            </a:endParaRPr>
          </a:p>
        </p:txBody>
      </p:sp>
      <p:sp>
        <p:nvSpPr>
          <p:cNvPr id="2" name="矩形 1"/>
          <p:cNvSpPr/>
          <p:nvPr/>
        </p:nvSpPr>
        <p:spPr>
          <a:xfrm>
            <a:off x="8327454" y="4932323"/>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(4)</a:t>
            </a:r>
            <a:endParaRPr lang="zh-CN" altLang="en-US" sz="2800" kern="100" dirty="0">
              <a:solidFill>
                <a:srgbClr val="0000FF"/>
              </a:solidFill>
              <a:latin typeface="Times New Roman"/>
              <a:ea typeface="华文细黑"/>
              <a:cs typeface="Courier New"/>
            </a:endParaRPr>
          </a:p>
        </p:txBody>
      </p:sp>
      <p:sp>
        <p:nvSpPr>
          <p:cNvPr id="3" name="矩形 2"/>
          <p:cNvSpPr/>
          <p:nvPr/>
        </p:nvSpPr>
        <p:spPr>
          <a:xfrm>
            <a:off x="8255446" y="5580395"/>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119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334063"/>
            <a:ext cx="11053228" cy="4967939"/>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下列各项操作中，能出现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先产生沉淀，然后沉淀又溶解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现象的是</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向饱和碳酸钠溶液中通入过量的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向</a:t>
            </a:r>
            <a:r>
              <a:rPr lang="en-US" altLang="zh-CN" sz="2800" kern="100" dirty="0">
                <a:latin typeface="Times New Roman"/>
                <a:ea typeface="华文细黑"/>
              </a:rPr>
              <a:t>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溶液中逐滴加入过量的稀盐酸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rPr>
              <a:t>AlCl</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溶液中逐滴加入过量稀氢氧化钠溶液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向硅酸钠溶液中逐滴加入过量的</a:t>
            </a:r>
            <a:r>
              <a:rPr lang="zh-CN" altLang="zh-CN" sz="2800" kern="100" dirty="0" smtClean="0">
                <a:latin typeface="Times New Roman"/>
                <a:ea typeface="华文细黑"/>
                <a:cs typeface="Times New Roman"/>
              </a:rPr>
              <a:t>盐酸</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777742" y="2451188"/>
            <a:ext cx="4129657" cy="712503"/>
          </a:xfrm>
          <a:prstGeom prst="rect">
            <a:avLst/>
          </a:prstGeom>
        </p:spPr>
        <p:txBody>
          <a:bodyPr wrap="none">
            <a:spAutoFit/>
          </a:bodyPr>
          <a:lstStyle/>
          <a:p>
            <a:pPr algn="just">
              <a:lnSpc>
                <a:spcPts val="5500"/>
              </a:lnSpc>
              <a:spcAft>
                <a:spcPts val="0"/>
              </a:spcAft>
            </a:pPr>
            <a:r>
              <a:rPr lang="zh-CN" altLang="en-US" sz="3200" kern="100" dirty="0" smtClean="0">
                <a:solidFill>
                  <a:srgbClr val="FF0000"/>
                </a:solidFill>
                <a:latin typeface="Times New Roman"/>
                <a:cs typeface="Times New Roman"/>
              </a:rPr>
              <a:t>只有</a:t>
            </a:r>
            <a:r>
              <a:rPr lang="en-US" altLang="zh-CN" sz="3200" kern="100" dirty="0" smtClean="0">
                <a:solidFill>
                  <a:srgbClr val="FF0000"/>
                </a:solidFill>
                <a:latin typeface="Times New Roman"/>
                <a:cs typeface="Times New Roman"/>
              </a:rPr>
              <a:t>NaHCO</a:t>
            </a:r>
            <a:r>
              <a:rPr lang="en-US" altLang="zh-CN" sz="3200" kern="100" baseline="-25000" dirty="0" smtClean="0">
                <a:solidFill>
                  <a:srgbClr val="FF0000"/>
                </a:solidFill>
                <a:latin typeface="Times New Roman"/>
                <a:cs typeface="Times New Roman"/>
              </a:rPr>
              <a:t>3</a:t>
            </a:r>
            <a:r>
              <a:rPr lang="zh-CN" altLang="en-US" sz="3200" kern="100" dirty="0" smtClean="0">
                <a:solidFill>
                  <a:srgbClr val="FF0000"/>
                </a:solidFill>
                <a:latin typeface="Times New Roman"/>
                <a:cs typeface="Times New Roman"/>
              </a:rPr>
              <a:t>沉淀生成</a:t>
            </a:r>
            <a:endParaRPr lang="zh-CN" altLang="zh-CN" sz="1100" kern="100" dirty="0">
              <a:solidFill>
                <a:srgbClr val="FF0000"/>
              </a:solidFill>
              <a:latin typeface="宋体"/>
              <a:cs typeface="Courier New"/>
            </a:endParaRPr>
          </a:p>
        </p:txBody>
      </p:sp>
      <p:sp>
        <p:nvSpPr>
          <p:cNvPr id="5" name="矩形 4"/>
          <p:cNvSpPr/>
          <p:nvPr/>
        </p:nvSpPr>
        <p:spPr>
          <a:xfrm>
            <a:off x="7031310" y="4581922"/>
            <a:ext cx="3467616" cy="797654"/>
          </a:xfrm>
          <a:prstGeom prst="rect">
            <a:avLst/>
          </a:prstGeom>
        </p:spPr>
        <p:txBody>
          <a:bodyPr wrap="none">
            <a:spAutoFit/>
          </a:bodyPr>
          <a:lstStyle/>
          <a:p>
            <a:pPr algn="just">
              <a:lnSpc>
                <a:spcPts val="5500"/>
              </a:lnSpc>
              <a:spcAft>
                <a:spcPts val="0"/>
              </a:spcAft>
            </a:pPr>
            <a:r>
              <a:rPr lang="zh-CN" altLang="en-US" sz="3200" kern="100" dirty="0" smtClean="0">
                <a:solidFill>
                  <a:srgbClr val="FF0000"/>
                </a:solidFill>
                <a:latin typeface="Times New Roman"/>
                <a:cs typeface="Times New Roman"/>
              </a:rPr>
              <a:t>只有硅酸沉淀生成</a:t>
            </a:r>
            <a:endParaRPr lang="zh-CN" altLang="zh-CN" sz="1100" kern="100" dirty="0">
              <a:solidFill>
                <a:srgbClr val="FF0000"/>
              </a:solidFill>
              <a:latin typeface="宋体"/>
              <a:cs typeface="Courier New"/>
            </a:endParaRPr>
          </a:p>
        </p:txBody>
      </p:sp>
      <p:sp>
        <p:nvSpPr>
          <p:cNvPr id="4" name="矩形 3"/>
          <p:cNvSpPr/>
          <p:nvPr/>
        </p:nvSpPr>
        <p:spPr>
          <a:xfrm>
            <a:off x="1630710" y="1698855"/>
            <a:ext cx="1107996" cy="722827"/>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宋体"/>
                <a:ea typeface="华文细黑"/>
                <a:cs typeface="Times New Roman"/>
              </a:rPr>
              <a:t>②③</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7012" y="400441"/>
            <a:ext cx="11163760"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，由于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的大，因而只会产生沉淀；</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溶液中加入稀盐酸，开始时产生白色沉淀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，当盐酸过量时，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又溶于盐酸；</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只会生成</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SiO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kern="100" dirty="0">
                <a:solidFill>
                  <a:srgbClr val="FF0000"/>
                </a:solidFill>
                <a:latin typeface="Times New Roman"/>
                <a:cs typeface="Times New Roman"/>
              </a:rPr>
              <a:t>　</a:t>
            </a:r>
            <a:r>
              <a:rPr lang="en-US" altLang="zh-CN" sz="2800" kern="100" dirty="0" smtClean="0">
                <a:solidFill>
                  <a:srgbClr val="FF0000"/>
                </a:solidFill>
                <a:latin typeface="宋体"/>
                <a:ea typeface="华文细黑"/>
                <a:cs typeface="Times New Roman"/>
              </a:rPr>
              <a:t>②③</a:t>
            </a:r>
            <a:endParaRPr lang="zh-CN" altLang="zh-CN" sz="1050" kern="100" dirty="0">
              <a:solidFill>
                <a:srgbClr val="FF0000"/>
              </a:solidFill>
              <a:latin typeface="宋体"/>
              <a:cs typeface="Courier New"/>
            </a:endParaRPr>
          </a:p>
        </p:txBody>
      </p:sp>
    </p:spTree>
    <p:extLst>
      <p:ext uri="{BB962C8B-B14F-4D97-AF65-F5344CB8AC3E}">
        <p14:creationId xmlns:p14="http://schemas.microsoft.com/office/powerpoint/2010/main" val="3628650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686" y="261442"/>
            <a:ext cx="11388152" cy="4631308"/>
          </a:xfrm>
          <a:prstGeom prst="rect">
            <a:avLst/>
          </a:prstGeom>
        </p:spPr>
        <p:txBody>
          <a:bodyPr wrap="square" lIns="121898" tIns="60948" rIns="121898" bIns="60948">
            <a:spAutoFit/>
          </a:bodyPr>
          <a:lstStyle/>
          <a:p>
            <a:pPr algn="just">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下列各组物质的无色溶液，不用其他试剂即可鉴别的是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6000"/>
              </a:lnSpc>
              <a:spcAft>
                <a:spcPts val="0"/>
              </a:spcAft>
            </a:pP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⑤</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9388982" y="255876"/>
            <a:ext cx="1415772" cy="711541"/>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宋体"/>
                <a:ea typeface="华文细黑"/>
                <a:cs typeface="Times New Roman"/>
              </a:rPr>
              <a:t>①③④</a:t>
            </a:r>
            <a:endParaRPr lang="zh-CN" altLang="zh-CN" sz="1100" b="1" kern="100" dirty="0">
              <a:solidFill>
                <a:srgbClr val="FF0000"/>
              </a:solidFill>
              <a:latin typeface="宋体"/>
              <a:cs typeface="Courier New"/>
            </a:endParaRPr>
          </a:p>
        </p:txBody>
      </p:sp>
      <p:sp>
        <p:nvSpPr>
          <p:cNvPr id="5" name="矩形 4"/>
          <p:cNvSpPr/>
          <p:nvPr/>
        </p:nvSpPr>
        <p:spPr>
          <a:xfrm>
            <a:off x="6594033" y="2588345"/>
            <a:ext cx="1877437" cy="769441"/>
          </a:xfrm>
          <a:prstGeom prst="rect">
            <a:avLst/>
          </a:prstGeom>
        </p:spPr>
        <p:txBody>
          <a:bodyPr wrap="none">
            <a:spAutoFit/>
          </a:bodyPr>
          <a:lstStyle/>
          <a:p>
            <a:r>
              <a:rPr lang="zh-CN" altLang="zh-CN" sz="4400" b="1" kern="100" dirty="0">
                <a:solidFill>
                  <a:srgbClr val="FF0000"/>
                </a:solidFill>
                <a:latin typeface="Times New Roman"/>
                <a:ea typeface="华文细黑"/>
                <a:cs typeface="Times New Roman"/>
              </a:rPr>
              <a:t>互滴法</a:t>
            </a:r>
            <a:endParaRPr lang="zh-CN" altLang="en-US" sz="4400" b="1" dirty="0">
              <a:solidFill>
                <a:srgbClr val="FF0000"/>
              </a:solidFill>
            </a:endParaRPr>
          </a:p>
        </p:txBody>
      </p:sp>
    </p:spTree>
    <p:extLst>
      <p:ext uri="{BB962C8B-B14F-4D97-AF65-F5344CB8AC3E}">
        <p14:creationId xmlns:p14="http://schemas.microsoft.com/office/powerpoint/2010/main" val="34772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9305" y="226908"/>
            <a:ext cx="11850557"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都使用互滴法，两次操作应产生不同的现象。</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溶液：先生成白色沉淀，后沉淀又逐渐溶解；向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溶液中滴加含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的溶液：开始无沉淀产生，后产生白色沉淀，且沉淀不溶解。两次现象不同，可以鉴别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不论是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溶液中还是</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溶液中都会立即产生气泡，现象相同，无法鉴别</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54188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7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796" y="117426"/>
            <a:ext cx="1150203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p>
        </p:txBody>
      </p:sp>
      <p:pic>
        <p:nvPicPr>
          <p:cNvPr id="24578" name="Picture 2" descr="\\李笑影\李笑影\2016\一轮\化学\人教版化学\HX718.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0669" y="2485866"/>
            <a:ext cx="4370443" cy="275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175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blinds(horizontal)">
                                      <p:cBhvr>
                                        <p:cTn id="10"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379" y="507301"/>
            <a:ext cx="11502034" cy="566832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溶液显强酸性。向</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：开始出现白色沉淀后沉淀逐渐溶解；向</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溶液：开始无现象，后出现白色沉淀。现象不同，可以鉴别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溶液中滴加盐酸：开始无现象，后产生气泡；向盐酸中滴加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溶液：立即产生气泡。现象不同，可以鉴别。</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无论是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溶液还是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溶液，加入到</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溶液中都会产生白色沉淀，无法鉴别。</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宋体"/>
                <a:ea typeface="华文细黑"/>
                <a:cs typeface="Times New Roman"/>
              </a:rPr>
              <a:t>①③④</a:t>
            </a:r>
            <a:endParaRPr lang="zh-CN" altLang="zh-CN" sz="105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15159836"/>
              </p:ext>
            </p:extLst>
          </p:nvPr>
        </p:nvGraphicFramePr>
        <p:xfrm>
          <a:off x="5022588" y="703387"/>
          <a:ext cx="473075" cy="619125"/>
        </p:xfrm>
        <a:graphic>
          <a:graphicData uri="http://schemas.openxmlformats.org/presentationml/2006/ole">
            <mc:AlternateContent xmlns:mc="http://schemas.openxmlformats.org/markup-compatibility/2006">
              <mc:Choice xmlns:v="urn:schemas-microsoft-com:vml" Requires="v">
                <p:oleObj spid="_x0000_s22802" name="文档" r:id="rId3" imgW="473795" imgH="618862" progId="Word.Document.12">
                  <p:embed/>
                </p:oleObj>
              </mc:Choice>
              <mc:Fallback>
                <p:oleObj name="文档" r:id="rId3" imgW="473795" imgH="618862" progId="Word.Document.12">
                  <p:embed/>
                  <p:pic>
                    <p:nvPicPr>
                      <p:cNvPr id="0" name=""/>
                      <p:cNvPicPr/>
                      <p:nvPr/>
                    </p:nvPicPr>
                    <p:blipFill>
                      <a:blip r:embed="rId4"/>
                      <a:stretch>
                        <a:fillRect/>
                      </a:stretch>
                    </p:blipFill>
                    <p:spPr>
                      <a:xfrm>
                        <a:off x="5022588" y="703387"/>
                        <a:ext cx="473075" cy="619125"/>
                      </a:xfrm>
                      <a:prstGeom prst="rect">
                        <a:avLst/>
                      </a:prstGeom>
                    </p:spPr>
                  </p:pic>
                </p:oleObj>
              </mc:Fallback>
            </mc:AlternateContent>
          </a:graphicData>
        </a:graphic>
      </p:graphicFrame>
    </p:spTree>
    <p:extLst>
      <p:ext uri="{BB962C8B-B14F-4D97-AF65-F5344CB8AC3E}">
        <p14:creationId xmlns:p14="http://schemas.microsoft.com/office/powerpoint/2010/main" val="813766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75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blinds(horizontal)">
                                      <p:cBhvr>
                                        <p:cTn id="22" dur="75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linds(horizontal)">
                                      <p:cBhvr>
                                        <p:cTn id="27"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678" y="189434"/>
            <a:ext cx="11388152" cy="284780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按要求画出图像。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3554" name="Picture 2" descr="\\李笑影\李笑影\2016\一轮\化学\人教版化学\HX717.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0990" y="3397281"/>
            <a:ext cx="4185099" cy="268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76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blinds(horizontal)">
                                      <p:cBhvr>
                                        <p:cTn id="10"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193"/>
            <a:ext cx="1161705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5602" name="Picture 2" descr="\\李笑影\李笑影\2016\一轮\化学\人教版化学\HX719.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6302" y="2655481"/>
            <a:ext cx="4165168" cy="293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55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gtEl>
                                        <p:attrNameLst>
                                          <p:attrName>style.visibility</p:attrName>
                                        </p:attrNameLst>
                                      </p:cBhvr>
                                      <p:to>
                                        <p:strVal val="visible"/>
                                      </p:to>
                                    </p:set>
                                    <p:animEffect transition="in" filter="blinds(horizontal)">
                                      <p:cBhvr>
                                        <p:cTn id="10"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784" y="35391"/>
            <a:ext cx="11617054" cy="21233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endParaRPr lang="zh-CN" altLang="zh-CN" sz="2800" kern="100" dirty="0">
              <a:latin typeface="宋体"/>
              <a:cs typeface="Courier New"/>
            </a:endParaRPr>
          </a:p>
        </p:txBody>
      </p:sp>
      <p:pic>
        <p:nvPicPr>
          <p:cNvPr id="26626" name="Picture 2" descr="\\李笑影\李笑影\2016\一轮\化学\人教版化学\HX720.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3433" y="3023233"/>
            <a:ext cx="4210005" cy="285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94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6"/>
                                        </p:tgtEl>
                                        <p:attrNameLst>
                                          <p:attrName>style.visibility</p:attrName>
                                        </p:attrNameLst>
                                      </p:cBhvr>
                                      <p:to>
                                        <p:strVal val="visible"/>
                                      </p:to>
                                    </p:set>
                                    <p:animEffect transition="in" filter="blinds(horizontal)">
                                      <p:cBhvr>
                                        <p:cTn id="10"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8943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金属铝的化学性质</a:t>
            </a:r>
            <a:endParaRPr lang="zh-CN" altLang="zh-CN" sz="1050" kern="100" dirty="0">
              <a:effectLst/>
              <a:latin typeface="宋体"/>
              <a:cs typeface="Courier New"/>
            </a:endParaRPr>
          </a:p>
        </p:txBody>
      </p:sp>
      <p:pic>
        <p:nvPicPr>
          <p:cNvPr id="3" name="图片 2" descr="\\贾文\贾文\贾文\傆文件\2016一轮\人教版化学\HX138.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686" y="1309412"/>
            <a:ext cx="9821419" cy="4608512"/>
          </a:xfrm>
          <a:prstGeom prst="rect">
            <a:avLst/>
          </a:prstGeom>
          <a:noFill/>
          <a:ln>
            <a:noFill/>
          </a:ln>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6" y="477466"/>
            <a:ext cx="11275398" cy="144133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气体，画出沉淀的物质的量随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通入的变化图像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223076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1985"/>
            <a:ext cx="11388152" cy="6894171"/>
          </a:xfrm>
          <a:prstGeom prst="rect">
            <a:avLst/>
          </a:prstGeom>
        </p:spPr>
        <p:txBody>
          <a:bodyPr wrap="square" lIns="121898" tIns="60948" rIns="121898" bIns="60948">
            <a:spAutoFit/>
          </a:bodyPr>
          <a:lstStyle/>
          <a:p>
            <a:pPr algn="just">
              <a:lnSpc>
                <a:spcPts val="47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反应顺序为</a:t>
            </a:r>
            <a:endParaRPr lang="zh-CN" altLang="zh-CN" sz="1050" kern="100" dirty="0">
              <a:latin typeface="宋体"/>
              <a:cs typeface="Courier New"/>
            </a:endParaRPr>
          </a:p>
          <a:p>
            <a:pPr algn="just">
              <a:lnSpc>
                <a:spcPts val="4700"/>
              </a:lnSpc>
              <a:spcAft>
                <a:spcPts val="0"/>
              </a:spcAft>
            </a:pP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smtClean="0">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CO</a:t>
            </a:r>
            <a:r>
              <a:rPr lang="en-US" altLang="zh-CN" sz="2800" kern="100" baseline="-25000" dirty="0" smtClean="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=2NaHCO</a:t>
            </a:r>
            <a:r>
              <a:rPr lang="en-US" altLang="zh-CN" sz="2800" kern="100" baseline="-25000" dirty="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4700"/>
              </a:lnSpc>
            </a:pPr>
            <a:r>
              <a:rPr lang="en-US" altLang="zh-CN" sz="2800" kern="100" dirty="0">
                <a:solidFill>
                  <a:prstClr val="black"/>
                </a:solidFill>
                <a:latin typeface="Times New Roman"/>
                <a:ea typeface="华文细黑"/>
                <a:cs typeface="Courier New"/>
              </a:rPr>
              <a:t>CaCO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Ca</a:t>
            </a:r>
            <a:r>
              <a:rPr lang="en-US" altLang="zh-CN" sz="2800" kern="100" dirty="0">
                <a:solidFill>
                  <a:prstClr val="black"/>
                </a:solidFill>
                <a:latin typeface="Times New Roman"/>
                <a:ea typeface="华文细黑"/>
                <a:cs typeface="Courier New"/>
              </a:rPr>
              <a:t>(HCO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smtClean="0">
                <a:solidFill>
                  <a:prstClr val="black"/>
                </a:solidFill>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p:txBody>
      </p:sp>
      <p:pic>
        <p:nvPicPr>
          <p:cNvPr id="3" name="Picture 2" descr="\\李笑影\李笑影\2016\一轮\化学\人教版化学\HX721.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31310" y="-11514"/>
            <a:ext cx="5141034" cy="324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13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75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75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750"/>
                                        <p:tgtEl>
                                          <p:spTgt spid="2">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75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750"/>
                                        <p:tgtEl>
                                          <p:spTgt spid="2">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75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750"/>
                                        <p:tgtEl>
                                          <p:spTgt spid="2">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blinds(horizontal)">
                                      <p:cBhvr>
                                        <p:cTn id="37" dur="75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blinds(horizontal)">
                                      <p:cBhvr>
                                        <p:cTn id="42" dur="750"/>
                                        <p:tgtEl>
                                          <p:spTgt spid="2">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blinds(horizontal)">
                                      <p:cBhvr>
                                        <p:cTn id="45" dur="750"/>
                                        <p:tgtEl>
                                          <p:spTgt spid="2">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blinds(horizontal)">
                                      <p:cBhvr>
                                        <p:cTn id="5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175" y="921516"/>
            <a:ext cx="11074344"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题组一　</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图像的综合分析</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4662190"/>
              </p:ext>
            </p:extLst>
          </p:nvPr>
        </p:nvGraphicFramePr>
        <p:xfrm>
          <a:off x="3512443" y="994162"/>
          <a:ext cx="482600" cy="593725"/>
        </p:xfrm>
        <a:graphic>
          <a:graphicData uri="http://schemas.openxmlformats.org/presentationml/2006/ole">
            <mc:AlternateContent xmlns:mc="http://schemas.openxmlformats.org/markup-compatibility/2006">
              <mc:Choice xmlns:v="urn:schemas-microsoft-com:vml" Requires="v">
                <p:oleObj spid="_x0000_s29198" name="文档" r:id="rId3" imgW="483156" imgH="594381" progId="Word.Document.12">
                  <p:embed/>
                </p:oleObj>
              </mc:Choice>
              <mc:Fallback>
                <p:oleObj name="文档" r:id="rId3" imgW="483156" imgH="594381" progId="Word.Document.12">
                  <p:embed/>
                  <p:pic>
                    <p:nvPicPr>
                      <p:cNvPr id="0" name=""/>
                      <p:cNvPicPr/>
                      <p:nvPr/>
                    </p:nvPicPr>
                    <p:blipFill>
                      <a:blip r:embed="rId4"/>
                      <a:stretch>
                        <a:fillRect/>
                      </a:stretch>
                    </p:blipFill>
                    <p:spPr>
                      <a:xfrm>
                        <a:off x="3512443" y="994162"/>
                        <a:ext cx="482600" cy="593725"/>
                      </a:xfrm>
                      <a:prstGeom prst="rect">
                        <a:avLst/>
                      </a:prstGeom>
                    </p:spPr>
                  </p:pic>
                </p:oleObj>
              </mc:Fallback>
            </mc:AlternateContent>
          </a:graphicData>
        </a:graphic>
      </p:graphicFrame>
      <p:sp>
        <p:nvSpPr>
          <p:cNvPr id="5" name="TextBox 4"/>
          <p:cNvSpPr txBox="1"/>
          <p:nvPr/>
        </p:nvSpPr>
        <p:spPr>
          <a:xfrm>
            <a:off x="282816" y="1578362"/>
            <a:ext cx="11385581" cy="4227696"/>
          </a:xfrm>
          <a:prstGeom prst="rect">
            <a:avLst/>
          </a:prstGeom>
          <a:noFill/>
        </p:spPr>
        <p:txBody>
          <a:bodyPr wrap="square" rtlCol="0">
            <a:spAutoFit/>
          </a:bodyPr>
          <a:lstStyle/>
          <a:p>
            <a:pPr algn="just">
              <a:lnSpc>
                <a:spcPts val="5500"/>
              </a:lnSpc>
              <a:spcAft>
                <a:spcPts val="0"/>
              </a:spcAf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zh-CN" altLang="zh-CN" sz="2800" kern="100" dirty="0">
                <a:latin typeface="Times New Roman"/>
                <a:ea typeface="华文细黑"/>
                <a:cs typeface="Times New Roman"/>
              </a:rPr>
              <a:t>图表示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溶液相互滴加过程</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微粒</a:t>
            </a:r>
            <a:r>
              <a:rPr lang="zh-CN" altLang="zh-CN" sz="2800" kern="100" dirty="0">
                <a:latin typeface="Times New Roman"/>
                <a:ea typeface="华文细黑"/>
                <a:cs typeface="Times New Roman"/>
              </a:rPr>
              <a:t>的量的关系曲线。下列判断错误的是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B.</a:t>
            </a:r>
            <a:r>
              <a:rPr lang="en-US" altLang="zh-CN" sz="2800" i="1" kern="100" dirty="0" err="1">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线表示</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物质的量的</a:t>
            </a:r>
            <a:r>
              <a:rPr lang="zh-CN" altLang="zh-CN" sz="2800" kern="100" dirty="0" smtClean="0">
                <a:latin typeface="Times New Roman"/>
                <a:ea typeface="华文细黑"/>
                <a:cs typeface="Times New Roman"/>
              </a:rPr>
              <a:t>变化</a:t>
            </a:r>
            <a:endParaRPr lang="zh-CN" altLang="zh-CN" sz="2800" kern="100" dirty="0">
              <a:latin typeface="宋体"/>
              <a:cs typeface="Courier New"/>
            </a:endParaRPr>
          </a:p>
        </p:txBody>
      </p:sp>
      <p:pic>
        <p:nvPicPr>
          <p:cNvPr id="28679" name="Picture 7" descr="F:\2016\一轮\化学\235.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3478" y="1897090"/>
            <a:ext cx="2997589" cy="216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extLst>
              <p:ext uri="{D42A27DB-BD31-4B8C-83A1-F6EECF244321}">
                <p14:modId xmlns:p14="http://schemas.microsoft.com/office/powerpoint/2010/main" val="3326582101"/>
              </p:ext>
            </p:extLst>
          </p:nvPr>
        </p:nvGraphicFramePr>
        <p:xfrm>
          <a:off x="2739405" y="5193283"/>
          <a:ext cx="358775" cy="593725"/>
        </p:xfrm>
        <a:graphic>
          <a:graphicData uri="http://schemas.openxmlformats.org/presentationml/2006/ole">
            <mc:AlternateContent xmlns:mc="http://schemas.openxmlformats.org/markup-compatibility/2006">
              <mc:Choice xmlns:v="urn:schemas-microsoft-com:vml" Requires="v">
                <p:oleObj spid="_x0000_s29199" name="文档" r:id="rId6" imgW="359307" imgH="594381" progId="Word.Document.12">
                  <p:embed/>
                </p:oleObj>
              </mc:Choice>
              <mc:Fallback>
                <p:oleObj name="文档" r:id="rId6" imgW="359307" imgH="594381" progId="Word.Document.12">
                  <p:embed/>
                  <p:pic>
                    <p:nvPicPr>
                      <p:cNvPr id="0" name=""/>
                      <p:cNvPicPr/>
                      <p:nvPr/>
                    </p:nvPicPr>
                    <p:blipFill>
                      <a:blip r:embed="rId7"/>
                      <a:stretch>
                        <a:fillRect/>
                      </a:stretch>
                    </p:blipFill>
                    <p:spPr>
                      <a:xfrm>
                        <a:off x="2739405" y="5193283"/>
                        <a:ext cx="358775" cy="593725"/>
                      </a:xfrm>
                      <a:prstGeom prst="rect">
                        <a:avLst/>
                      </a:prstGeom>
                    </p:spPr>
                  </p:pic>
                </p:oleObj>
              </mc:Fallback>
            </mc:AlternateContent>
          </a:graphicData>
        </a:graphic>
      </p:graphicFrame>
      <p:sp>
        <p:nvSpPr>
          <p:cNvPr id="10" name="Rectangle 21">
            <a:hlinkClick r:id="rId8"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9"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0"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11"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2"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7042923" y="2317670"/>
            <a:ext cx="492443" cy="723916"/>
          </a:xfrm>
          <a:prstGeom prst="rect">
            <a:avLst/>
          </a:prstGeom>
        </p:spPr>
        <p:txBody>
          <a:bodyPr wrap="none">
            <a:spAutoFit/>
          </a:bodyPr>
          <a:lstStyle/>
          <a:p>
            <a:pPr algn="just">
              <a:lnSpc>
                <a:spcPts val="5500"/>
              </a:lnSpc>
              <a:spcAft>
                <a:spcPts val="0"/>
              </a:spcAft>
            </a:pPr>
            <a:r>
              <a:rPr lang="en-US" altLang="zh-CN" sz="3600" kern="100" dirty="0">
                <a:solidFill>
                  <a:srgbClr val="FF0000"/>
                </a:solidFill>
                <a:latin typeface="Times New Roman"/>
                <a:ea typeface="华文细黑"/>
                <a:cs typeface="Courier New"/>
              </a:rPr>
              <a:t>B</a:t>
            </a:r>
            <a:endParaRPr lang="zh-CN" altLang="zh-CN" sz="1200" kern="100" dirty="0">
              <a:solidFill>
                <a:srgbClr val="FF0000"/>
              </a:solidFill>
              <a:latin typeface="宋体"/>
              <a:cs typeface="Courier New"/>
            </a:endParaRP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8107" y="673715"/>
            <a:ext cx="11275398"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溶液混合有两种方式：向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溶液中缓慢滴加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溶液，开始有沉淀生成后沉淀溶解，且生成沉淀与沉淀溶解消耗的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，显然符合题意，则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另</a:t>
            </a:r>
            <a:r>
              <a:rPr lang="zh-CN" altLang="zh-CN" sz="2800" kern="100" dirty="0">
                <a:latin typeface="Times New Roman"/>
                <a:ea typeface="华文细黑"/>
                <a:cs typeface="Times New Roman"/>
              </a:rPr>
              <a:t>一种方式是向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溶液中缓慢滴加</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溶液，开始没有沉淀，后有沉淀生成，与本题图示情况不符。</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7118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7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432" y="-98598"/>
            <a:ext cx="11617054"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曲线图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纵坐标为沉淀的量，横坐标为加入物质的量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与对应的选项相符合的是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pic>
        <p:nvPicPr>
          <p:cNvPr id="30723" name="Picture 3" descr="\\李笑影\李笑影\2016\一轮\化学\人教版化学\237.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681" r="3463"/>
          <a:stretch/>
        </p:blipFill>
        <p:spPr bwMode="auto">
          <a:xfrm>
            <a:off x="9503865" y="1399162"/>
            <a:ext cx="2654527" cy="177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4802" y="3185195"/>
            <a:ext cx="11991926" cy="3490314"/>
          </a:xfrm>
          <a:prstGeom prst="rect">
            <a:avLst/>
          </a:prstGeom>
        </p:spPr>
        <p:txBody>
          <a:bodyPr>
            <a:spAutoFit/>
          </a:bodyPr>
          <a:lstStyle/>
          <a:p>
            <a:pPr algn="just">
              <a:lnSpc>
                <a:spcPts val="4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浓度均为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混合溶液中加入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just">
              <a:lnSpc>
                <a:spcPts val="4500"/>
              </a:lnSpc>
              <a:spcAft>
                <a:spcPts val="0"/>
              </a:spcAft>
            </a:pPr>
            <a:r>
              <a:rPr lang="en-US" altLang="zh-CN" sz="2800" kern="100" baseline="30000" dirty="0">
                <a:latin typeface="Times New Roman"/>
                <a:ea typeface="华文细黑"/>
                <a:cs typeface="Courier New"/>
              </a:rPr>
              <a:t> </a:t>
            </a:r>
            <a:r>
              <a:rPr lang="en-US" altLang="zh-CN" sz="2800" kern="100" baseline="300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的混合溶液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4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向烧碱溶液中滴加明矾溶液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30722" name="Picture 2" descr="\\李笑影\李笑影\2016\一轮\化学\人教版化学\236.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09"/>
          <a:stretch/>
        </p:blipFill>
        <p:spPr bwMode="auto">
          <a:xfrm>
            <a:off x="0" y="1437469"/>
            <a:ext cx="6311230" cy="177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李笑影\李笑影\2016\一轮\化学\人教版化学\237.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99" r="56214"/>
          <a:stretch/>
        </p:blipFill>
        <p:spPr bwMode="auto">
          <a:xfrm>
            <a:off x="6756297" y="1413008"/>
            <a:ext cx="2580393" cy="177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flipH="1">
            <a:off x="2293296" y="563988"/>
            <a:ext cx="432048" cy="735330"/>
          </a:xfrm>
          <a:prstGeom prst="rect">
            <a:avLst/>
          </a:prstGeom>
        </p:spPr>
        <p:txBody>
          <a:bodyPr wrap="square">
            <a:spAutoFit/>
          </a:bodyPr>
          <a:lstStyle/>
          <a:p>
            <a:pPr algn="just">
              <a:lnSpc>
                <a:spcPts val="5500"/>
              </a:lnSpc>
              <a:spcAft>
                <a:spcPts val="0"/>
              </a:spcAft>
            </a:pPr>
            <a:r>
              <a:rPr lang="en-US" altLang="zh-CN" sz="4000" b="1" kern="100" dirty="0">
                <a:solidFill>
                  <a:srgbClr val="FF0000"/>
                </a:solidFill>
                <a:latin typeface="Times New Roman"/>
                <a:ea typeface="华文细黑"/>
                <a:cs typeface="Courier New"/>
              </a:rPr>
              <a:t>A</a:t>
            </a:r>
            <a:endParaRPr lang="zh-CN" altLang="zh-CN" sz="4000" b="1" kern="100" dirty="0">
              <a:solidFill>
                <a:srgbClr val="FF0000"/>
              </a:solidFill>
              <a:latin typeface="宋体"/>
              <a:cs typeface="Courier New"/>
            </a:endParaRPr>
          </a:p>
        </p:txBody>
      </p:sp>
      <p:sp>
        <p:nvSpPr>
          <p:cNvPr id="14" name="矩形 13"/>
          <p:cNvSpPr/>
          <p:nvPr/>
        </p:nvSpPr>
        <p:spPr>
          <a:xfrm>
            <a:off x="4850496" y="614287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4727054" y="553969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69694321"/>
              </p:ext>
            </p:extLst>
          </p:nvPr>
        </p:nvGraphicFramePr>
        <p:xfrm>
          <a:off x="236487" y="693490"/>
          <a:ext cx="11753850" cy="4048125"/>
        </p:xfrm>
        <a:graphic>
          <a:graphicData uri="http://schemas.openxmlformats.org/presentationml/2006/ole">
            <mc:AlternateContent xmlns:mc="http://schemas.openxmlformats.org/markup-compatibility/2006">
              <mc:Choice xmlns:v="urn:schemas-microsoft-com:vml" Requires="v">
                <p:oleObj spid="_x0000_s32505" name="文档" r:id="rId3" imgW="11755395" imgH="4063377" progId="Word.Document.12">
                  <p:embed/>
                </p:oleObj>
              </mc:Choice>
              <mc:Fallback>
                <p:oleObj name="文档" r:id="rId3" imgW="11755395" imgH="4063377" progId="Word.Document.12">
                  <p:embed/>
                  <p:pic>
                    <p:nvPicPr>
                      <p:cNvPr id="0" name=""/>
                      <p:cNvPicPr/>
                      <p:nvPr/>
                    </p:nvPicPr>
                    <p:blipFill>
                      <a:blip r:embed="rId4"/>
                      <a:stretch>
                        <a:fillRect/>
                      </a:stretch>
                    </p:blipFill>
                    <p:spPr>
                      <a:xfrm>
                        <a:off x="236487" y="693490"/>
                        <a:ext cx="11753850" cy="4048125"/>
                      </a:xfrm>
                      <a:prstGeom prst="rect">
                        <a:avLst/>
                      </a:prstGeom>
                    </p:spPr>
                  </p:pic>
                </p:oleObj>
              </mc:Fallback>
            </mc:AlternateContent>
          </a:graphicData>
        </a:graphic>
      </p:graphicFrame>
      <p:sp>
        <p:nvSpPr>
          <p:cNvPr id="4" name="矩形 3"/>
          <p:cNvSpPr/>
          <p:nvPr/>
        </p:nvSpPr>
        <p:spPr>
          <a:xfrm>
            <a:off x="205186" y="3232820"/>
            <a:ext cx="11524006" cy="2417072"/>
          </a:xfrm>
          <a:prstGeom prst="rect">
            <a:avLst/>
          </a:prstGeom>
        </p:spPr>
        <p:txBody>
          <a:bodyPr>
            <a:spAutoFit/>
          </a:bodyPr>
          <a:lstStyle/>
          <a:p>
            <a:pPr>
              <a:lnSpc>
                <a:spcPct val="150000"/>
              </a:lnSpc>
            </a:pPr>
            <a:r>
              <a:rPr lang="en-US" altLang="zh-CN" sz="2600" kern="100" dirty="0">
                <a:latin typeface="Times New Roman"/>
                <a:ea typeface="华文细黑"/>
              </a:rPr>
              <a:t>B</a:t>
            </a:r>
            <a:r>
              <a:rPr lang="zh-CN" altLang="zh-CN" sz="2600" kern="100" dirty="0">
                <a:latin typeface="Times New Roman"/>
                <a:ea typeface="华文细黑"/>
                <a:cs typeface="Times New Roman"/>
              </a:rPr>
              <a:t>项，向</a:t>
            </a:r>
            <a:r>
              <a:rPr lang="en-US" altLang="zh-CN" sz="2600" kern="100" dirty="0">
                <a:latin typeface="Times New Roman"/>
                <a:ea typeface="华文细黑"/>
              </a:rPr>
              <a:t>1 L</a:t>
            </a:r>
            <a:r>
              <a:rPr lang="zh-CN" altLang="zh-CN" sz="2600" kern="100" dirty="0">
                <a:latin typeface="Times New Roman"/>
                <a:ea typeface="华文细黑"/>
                <a:cs typeface="Times New Roman"/>
              </a:rPr>
              <a:t>浓度分别为</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和</a:t>
            </a:r>
            <a:r>
              <a:rPr lang="en-US" altLang="zh-CN" sz="2600" kern="100" dirty="0">
                <a:latin typeface="Times New Roman"/>
                <a:ea typeface="华文细黑"/>
              </a:rPr>
              <a:t>0.3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a:latin typeface="Times New Roman"/>
                <a:ea typeface="华文细黑"/>
              </a:rPr>
              <a:t>AlCl</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NH</a:t>
            </a:r>
            <a:r>
              <a:rPr lang="en-US" altLang="zh-CN" sz="2600" kern="100" baseline="-25000" dirty="0">
                <a:latin typeface="Times New Roman"/>
                <a:ea typeface="华文细黑"/>
              </a:rPr>
              <a:t>4</a:t>
            </a:r>
            <a:r>
              <a:rPr lang="en-US" altLang="zh-CN" sz="2600" kern="100" dirty="0">
                <a:latin typeface="Times New Roman"/>
                <a:ea typeface="华文细黑"/>
              </a:rPr>
              <a:t>Cl</a:t>
            </a:r>
            <a:r>
              <a:rPr lang="zh-CN" altLang="zh-CN" sz="2600" kern="100" dirty="0">
                <a:latin typeface="Times New Roman"/>
                <a:ea typeface="华文细黑"/>
                <a:cs typeface="Times New Roman"/>
              </a:rPr>
              <a:t>的混合溶液中加入</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err="1">
                <a:latin typeface="Times New Roman"/>
                <a:ea typeface="华文细黑"/>
              </a:rPr>
              <a:t>NaOH</a:t>
            </a:r>
            <a:r>
              <a:rPr lang="zh-CN" altLang="zh-CN" sz="2600" kern="100" dirty="0">
                <a:latin typeface="Times New Roman"/>
                <a:ea typeface="华文细黑"/>
                <a:cs typeface="Times New Roman"/>
              </a:rPr>
              <a:t>溶液，发生的反应依次是</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3OH</a:t>
            </a:r>
            <a:r>
              <a:rPr lang="zh-CN" altLang="zh-CN" sz="2600" kern="100" baseline="30000" dirty="0">
                <a:latin typeface="Times New Roman"/>
                <a:ea typeface="华文细黑"/>
                <a:cs typeface="Times New Roman"/>
              </a:rPr>
              <a:t>－</a:t>
            </a:r>
            <a:r>
              <a:rPr lang="en-US" altLang="zh-CN" sz="2600" kern="100" spc="-80" dirty="0" smtClean="0">
                <a:latin typeface="Times New Roman"/>
                <a:ea typeface="华文细黑"/>
              </a:rPr>
              <a:t>==</a:t>
            </a:r>
            <a:r>
              <a:rPr lang="en-US" altLang="zh-CN" sz="2600" kern="100" dirty="0" smtClean="0">
                <a:latin typeface="Times New Roman"/>
                <a:ea typeface="华文细黑"/>
              </a:rPr>
              <a:t>=Al(OH)</a:t>
            </a:r>
            <a:r>
              <a:rPr lang="en-US" altLang="zh-CN" sz="2600" kern="100" baseline="-25000" dirty="0" smtClean="0">
                <a:latin typeface="Times New Roman"/>
                <a:ea typeface="华文细黑"/>
              </a:rPr>
              <a:t>3</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smtClean="0">
                <a:latin typeface="Times New Roman"/>
                <a:ea typeface="华文细黑"/>
              </a:rPr>
              <a:t>NH    </a:t>
            </a:r>
            <a:r>
              <a:rPr lang="en-US" altLang="zh-CN" sz="2600" kern="100" spc="-80" dirty="0" smtClean="0">
                <a:latin typeface="Times New Roman"/>
                <a:ea typeface="华文细黑"/>
              </a:rPr>
              <a:t>==</a:t>
            </a:r>
            <a:r>
              <a:rPr lang="en-US" altLang="zh-CN" sz="2600" kern="100" dirty="0" smtClean="0">
                <a:latin typeface="Times New Roman"/>
                <a:ea typeface="华文细黑"/>
              </a:rPr>
              <a:t>=</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en-US" altLang="zh-CN" sz="2600" kern="100" spc="-80" dirty="0">
                <a:latin typeface="Times New Roman"/>
                <a:ea typeface="华文细黑"/>
              </a:rPr>
              <a:t>==</a:t>
            </a:r>
            <a:r>
              <a:rPr lang="en-US" altLang="zh-CN" sz="2600" kern="100" dirty="0">
                <a:latin typeface="Times New Roman"/>
                <a:ea typeface="华文细黑"/>
              </a:rPr>
              <a:t>=</a:t>
            </a:r>
            <a:r>
              <a:rPr lang="en-US" altLang="zh-CN" sz="2600" kern="100" dirty="0" err="1" smtClean="0">
                <a:latin typeface="Times New Roman"/>
                <a:ea typeface="华文细黑"/>
              </a:rPr>
              <a:t>AlO</a:t>
            </a:r>
            <a:r>
              <a:rPr lang="en-US" altLang="zh-CN" sz="2600" kern="100" dirty="0" smtClean="0">
                <a:latin typeface="Times New Roman"/>
                <a:ea typeface="华文细黑"/>
              </a:rPr>
              <a:t>  </a:t>
            </a:r>
            <a:r>
              <a:rPr lang="zh-CN" altLang="zh-CN" sz="2600" kern="100" dirty="0" smtClean="0">
                <a:latin typeface="Times New Roman"/>
                <a:ea typeface="华文细黑"/>
                <a:cs typeface="Times New Roman"/>
              </a:rPr>
              <a:t>＋</a:t>
            </a:r>
            <a:r>
              <a:rPr lang="en-US" altLang="zh-CN" sz="2600" kern="100" dirty="0">
                <a:latin typeface="Times New Roman"/>
                <a:ea typeface="华文细黑"/>
              </a:rPr>
              <a:t>2H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，所以沉淀</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和溶解</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所用</a:t>
            </a:r>
            <a:r>
              <a:rPr lang="en-US" altLang="zh-CN" sz="2600" kern="100" dirty="0" err="1">
                <a:latin typeface="Times New Roman"/>
                <a:ea typeface="华文细黑"/>
              </a:rPr>
              <a:t>NaOH</a:t>
            </a:r>
            <a:r>
              <a:rPr lang="zh-CN" altLang="zh-CN" sz="2600" kern="100" dirty="0">
                <a:latin typeface="Times New Roman"/>
                <a:ea typeface="华文细黑"/>
                <a:cs typeface="Times New Roman"/>
              </a:rPr>
              <a:t>的量之比为</a:t>
            </a:r>
            <a:r>
              <a:rPr lang="en-US" altLang="zh-CN" sz="2600" kern="100" dirty="0">
                <a:latin typeface="Times New Roman"/>
                <a:ea typeface="华文细黑"/>
              </a:rPr>
              <a:t>3</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，而图像上看到的是</a:t>
            </a:r>
            <a:r>
              <a:rPr lang="en-US" altLang="zh-CN" sz="2600" kern="100" dirty="0">
                <a:latin typeface="Times New Roman"/>
                <a:ea typeface="华文细黑"/>
              </a:rPr>
              <a:t>1</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B</a:t>
            </a:r>
            <a:r>
              <a:rPr lang="zh-CN" altLang="zh-CN" sz="2600" kern="100" dirty="0">
                <a:latin typeface="Times New Roman"/>
                <a:ea typeface="华文细黑"/>
                <a:cs typeface="Times New Roman"/>
              </a:rPr>
              <a:t>错误；</a:t>
            </a:r>
            <a:endParaRPr lang="zh-CN" altLang="en-US" sz="2600" dirty="0"/>
          </a:p>
        </p:txBody>
      </p:sp>
      <p:graphicFrame>
        <p:nvGraphicFramePr>
          <p:cNvPr id="6" name="对象 5"/>
          <p:cNvGraphicFramePr>
            <a:graphicFrameLocks noChangeAspect="1"/>
          </p:cNvGraphicFramePr>
          <p:nvPr>
            <p:extLst>
              <p:ext uri="{D42A27DB-BD31-4B8C-83A1-F6EECF244321}">
                <p14:modId xmlns:p14="http://schemas.microsoft.com/office/powerpoint/2010/main" val="2554996558"/>
              </p:ext>
            </p:extLst>
          </p:nvPr>
        </p:nvGraphicFramePr>
        <p:xfrm>
          <a:off x="1846734" y="4441356"/>
          <a:ext cx="387350" cy="619125"/>
        </p:xfrm>
        <a:graphic>
          <a:graphicData uri="http://schemas.openxmlformats.org/presentationml/2006/ole">
            <mc:AlternateContent xmlns:mc="http://schemas.openxmlformats.org/markup-compatibility/2006">
              <mc:Choice xmlns:v="urn:schemas-microsoft-com:vml" Requires="v">
                <p:oleObj spid="_x0000_s32506" name="文档" r:id="rId5" imgW="388109" imgH="618862" progId="Word.Document.12">
                  <p:embed/>
                </p:oleObj>
              </mc:Choice>
              <mc:Fallback>
                <p:oleObj name="文档" r:id="rId5" imgW="388109" imgH="618862" progId="Word.Document.12">
                  <p:embed/>
                  <p:pic>
                    <p:nvPicPr>
                      <p:cNvPr id="0" name=""/>
                      <p:cNvPicPr/>
                      <p:nvPr/>
                    </p:nvPicPr>
                    <p:blipFill>
                      <a:blip r:embed="rId6"/>
                      <a:stretch>
                        <a:fillRect/>
                      </a:stretch>
                    </p:blipFill>
                    <p:spPr>
                      <a:xfrm>
                        <a:off x="1846734" y="4441356"/>
                        <a:ext cx="387350" cy="6191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33312730"/>
              </p:ext>
            </p:extLst>
          </p:nvPr>
        </p:nvGraphicFramePr>
        <p:xfrm>
          <a:off x="7535366" y="4462965"/>
          <a:ext cx="358775" cy="593725"/>
        </p:xfrm>
        <a:graphic>
          <a:graphicData uri="http://schemas.openxmlformats.org/presentationml/2006/ole">
            <mc:AlternateContent xmlns:mc="http://schemas.openxmlformats.org/markup-compatibility/2006">
              <mc:Choice xmlns:v="urn:schemas-microsoft-com:vml" Requires="v">
                <p:oleObj spid="_x0000_s32507" name="文档" r:id="rId7" imgW="359307" imgH="594381" progId="Word.Document.12">
                  <p:embed/>
                </p:oleObj>
              </mc:Choice>
              <mc:Fallback>
                <p:oleObj name="文档" r:id="rId7" imgW="359307" imgH="594381" progId="Word.Document.12">
                  <p:embed/>
                  <p:pic>
                    <p:nvPicPr>
                      <p:cNvPr id="0" name=""/>
                      <p:cNvPicPr/>
                      <p:nvPr/>
                    </p:nvPicPr>
                    <p:blipFill>
                      <a:blip r:embed="rId8"/>
                      <a:stretch>
                        <a:fillRect/>
                      </a:stretch>
                    </p:blipFill>
                    <p:spPr>
                      <a:xfrm>
                        <a:off x="7535366" y="4462965"/>
                        <a:ext cx="358775" cy="593725"/>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3"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4801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30723692"/>
              </p:ext>
            </p:extLst>
          </p:nvPr>
        </p:nvGraphicFramePr>
        <p:xfrm>
          <a:off x="629985" y="2090564"/>
          <a:ext cx="10582275" cy="2419350"/>
        </p:xfrm>
        <a:graphic>
          <a:graphicData uri="http://schemas.openxmlformats.org/presentationml/2006/ole">
            <mc:AlternateContent xmlns:mc="http://schemas.openxmlformats.org/markup-compatibility/2006">
              <mc:Choice xmlns:v="urn:schemas-microsoft-com:vml" Requires="v">
                <p:oleObj spid="_x0000_s33021" name="文档" r:id="rId3" imgW="10584498" imgH="2422668" progId="Word.Document.12">
                  <p:embed/>
                </p:oleObj>
              </mc:Choice>
              <mc:Fallback>
                <p:oleObj name="文档" r:id="rId3" imgW="10584498" imgH="2422668" progId="Word.Document.12">
                  <p:embed/>
                  <p:pic>
                    <p:nvPicPr>
                      <p:cNvPr id="0" name=""/>
                      <p:cNvPicPr/>
                      <p:nvPr/>
                    </p:nvPicPr>
                    <p:blipFill>
                      <a:blip r:embed="rId4"/>
                      <a:stretch>
                        <a:fillRect/>
                      </a:stretch>
                    </p:blipFill>
                    <p:spPr>
                      <a:xfrm>
                        <a:off x="629985" y="2090564"/>
                        <a:ext cx="10582275" cy="2419350"/>
                      </a:xfrm>
                      <a:prstGeom prst="rect">
                        <a:avLst/>
                      </a:prstGeom>
                    </p:spPr>
                  </p:pic>
                </p:oleObj>
              </mc:Fallback>
            </mc:AlternateContent>
          </a:graphicData>
        </a:graphic>
      </p:graphicFrame>
      <p:sp>
        <p:nvSpPr>
          <p:cNvPr id="4" name="矩形 3"/>
          <p:cNvSpPr/>
          <p:nvPr/>
        </p:nvSpPr>
        <p:spPr>
          <a:xfrm>
            <a:off x="557977" y="3391535"/>
            <a:ext cx="10793813" cy="150297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溶液中滴加过量氨水，沉淀不会溶解，</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2800" kern="100" dirty="0">
              <a:solidFill>
                <a:schemeClr val="accent6">
                  <a:lumMod val="75000"/>
                </a:schemeClr>
              </a:solidFill>
              <a:effectLst/>
              <a:latin typeface="宋体"/>
              <a:cs typeface="Courier New"/>
            </a:endParaRPr>
          </a:p>
        </p:txBody>
      </p:sp>
      <p:sp>
        <p:nvSpPr>
          <p:cNvPr id="5"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5228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750"/>
                                        <p:tgtEl>
                                          <p:spTgt spid="4">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017" y="45418"/>
            <a:ext cx="8815345" cy="19606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某混合溶液中可能含有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中的一种或几种物质，往该溶液中逐滴加入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溶液，产生沉淀的物质的量</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的关系如图所示。回答下列问题：</a:t>
            </a:r>
            <a:endParaRPr lang="zh-CN" altLang="zh-CN" sz="1050" kern="100" dirty="0">
              <a:effectLst/>
              <a:latin typeface="宋体"/>
              <a:cs typeface="Courier New"/>
            </a:endParaRPr>
          </a:p>
        </p:txBody>
      </p:sp>
      <p:pic>
        <p:nvPicPr>
          <p:cNvPr id="33794" name="Picture 2" descr="\\李笑影\李笑影\2016\一轮\化学\人教版化学\GD1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1946" y="601663"/>
            <a:ext cx="2785535" cy="22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1025" y="2637706"/>
            <a:ext cx="11755638" cy="397031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溶液中一定含有的溶质是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，一定不含有的溶质是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溶液中可能含有的溶质是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填名称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，判断该物质是否存在的实验方法是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，现象</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分别写出</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段发生反应的离子方程式：</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Rectangle 21">
            <a:hlinkClick r:id="rId3"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414428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1628" y="549474"/>
            <a:ext cx="11053228"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首先分析图像中的拐点、斜线及水平线所表示的化学意义。</a:t>
            </a:r>
            <a:r>
              <a:rPr lang="en-US" altLang="zh-CN" sz="2800" i="1" kern="100" dirty="0">
                <a:latin typeface="Times New Roman"/>
                <a:ea typeface="华文细黑"/>
                <a:cs typeface="Courier New"/>
              </a:rPr>
              <a:t>O</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溶液，沉淀全部溶解，说明无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，所以沉淀只有</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BC</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反应，故原溶液中一定含有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，一定无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又</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均不能大量共存，所以一定无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，可能含有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，可用焰色反应进行确定</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74770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678" y="2223413"/>
            <a:ext cx="11388152" cy="214248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Times New Roman"/>
                <a:ea typeface="华文细黑"/>
                <a:cs typeface="Courier New"/>
              </a:rPr>
              <a:t>(1)</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AlCl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Cl</a:t>
            </a:r>
            <a:r>
              <a:rPr lang="zh-CN" altLang="zh-CN" sz="2800" b="1" kern="100" dirty="0">
                <a:solidFill>
                  <a:srgbClr val="FF0000"/>
                </a:solidFill>
                <a:latin typeface="Times New Roman"/>
                <a:ea typeface="华文细黑"/>
                <a:cs typeface="Times New Roman"/>
              </a:rPr>
              <a:t>　</a:t>
            </a:r>
            <a:r>
              <a:rPr lang="en-US" altLang="zh-CN" sz="2800" b="1" kern="100" dirty="0">
                <a:solidFill>
                  <a:srgbClr val="FF0000"/>
                </a:solidFill>
                <a:latin typeface="Times New Roman"/>
                <a:ea typeface="华文细黑"/>
                <a:cs typeface="Courier New"/>
              </a:rPr>
              <a:t>MgCl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endParaRPr lang="zh-CN" altLang="zh-CN" sz="105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氯化钾　焰色反应　透过蓝色钴玻璃观察火焰颜色是否为紫色　</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3)Al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3OH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=Al(OH)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NH  </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NH</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1050" b="1" kern="100" dirty="0">
              <a:solidFill>
                <a:srgbClr val="FF0000"/>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08192635"/>
              </p:ext>
            </p:extLst>
          </p:nvPr>
        </p:nvGraphicFramePr>
        <p:xfrm>
          <a:off x="5936332" y="3780309"/>
          <a:ext cx="368300" cy="593725"/>
        </p:xfrm>
        <a:graphic>
          <a:graphicData uri="http://schemas.openxmlformats.org/presentationml/2006/ole">
            <mc:AlternateContent xmlns:mc="http://schemas.openxmlformats.org/markup-compatibility/2006">
              <mc:Choice xmlns:v="urn:schemas-microsoft-com:vml" Requires="v">
                <p:oleObj spid="_x0000_s35065" name="文档" r:id="rId3" imgW="369028" imgH="594381" progId="Word.Document.12">
                  <p:embed/>
                </p:oleObj>
              </mc:Choice>
              <mc:Fallback>
                <p:oleObj name="文档" r:id="rId3" imgW="369028" imgH="594381" progId="Word.Document.12">
                  <p:embed/>
                  <p:pic>
                    <p:nvPicPr>
                      <p:cNvPr id="0" name=""/>
                      <p:cNvPicPr/>
                      <p:nvPr/>
                    </p:nvPicPr>
                    <p:blipFill>
                      <a:blip r:embed="rId4"/>
                      <a:stretch>
                        <a:fillRect/>
                      </a:stretch>
                    </p:blipFill>
                    <p:spPr>
                      <a:xfrm>
                        <a:off x="5936332" y="3780309"/>
                        <a:ext cx="368300" cy="593725"/>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8900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474" y="45418"/>
            <a:ext cx="1138815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写出图中有关反应的化学方程式或离子方程式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宋体"/>
                <a:ea typeface="华文细黑"/>
                <a:cs typeface="Courier New"/>
              </a:rPr>
              <a:t> </a:t>
            </a:r>
            <a:endParaRPr lang="zh-CN" altLang="zh-CN" sz="2800" kern="100" dirty="0">
              <a:latin typeface="宋体"/>
              <a:cs typeface="Courier New"/>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12" y="951173"/>
            <a:ext cx="4536504" cy="1357143"/>
          </a:xfrm>
          <a:prstGeom prst="rect">
            <a:avLst/>
          </a:prstGeom>
          <a:noFill/>
          <a:ln>
            <a:noFill/>
          </a:ln>
        </p:spPr>
      </p:pic>
      <p:graphicFrame>
        <p:nvGraphicFramePr>
          <p:cNvPr id="2" name="对象 1"/>
          <p:cNvGraphicFramePr>
            <a:graphicFrameLocks noChangeAspect="1"/>
          </p:cNvGraphicFramePr>
          <p:nvPr>
            <p:extLst>
              <p:ext uri="{D42A27DB-BD31-4B8C-83A1-F6EECF244321}">
                <p14:modId xmlns:p14="http://schemas.microsoft.com/office/powerpoint/2010/main" val="545276670"/>
              </p:ext>
            </p:extLst>
          </p:nvPr>
        </p:nvGraphicFramePr>
        <p:xfrm>
          <a:off x="46534" y="2605226"/>
          <a:ext cx="6126162" cy="1155700"/>
        </p:xfrm>
        <a:graphic>
          <a:graphicData uri="http://schemas.openxmlformats.org/presentationml/2006/ole">
            <mc:AlternateContent xmlns:mc="http://schemas.openxmlformats.org/markup-compatibility/2006">
              <mc:Choice xmlns:v="urn:schemas-microsoft-com:vml" Requires="v">
                <p:oleObj spid="_x0000_s90542" name="文档" r:id="rId4" imgW="6126700" imgH="1155570" progId="Word.Document.12">
                  <p:embed/>
                </p:oleObj>
              </mc:Choice>
              <mc:Fallback>
                <p:oleObj name="文档" r:id="rId4" imgW="6126700" imgH="1155570" progId="Word.Document.12">
                  <p:embed/>
                  <p:pic>
                    <p:nvPicPr>
                      <p:cNvPr id="0" name=""/>
                      <p:cNvPicPr/>
                      <p:nvPr/>
                    </p:nvPicPr>
                    <p:blipFill>
                      <a:blip r:embed="rId5"/>
                      <a:stretch>
                        <a:fillRect/>
                      </a:stretch>
                    </p:blipFill>
                    <p:spPr>
                      <a:xfrm>
                        <a:off x="46534" y="2605226"/>
                        <a:ext cx="6126162" cy="1155700"/>
                      </a:xfrm>
                      <a:prstGeom prst="rect">
                        <a:avLst/>
                      </a:prstGeom>
                    </p:spPr>
                  </p:pic>
                </p:oleObj>
              </mc:Fallback>
            </mc:AlternateContent>
          </a:graphicData>
        </a:graphic>
      </p:graphicFrame>
      <p:sp>
        <p:nvSpPr>
          <p:cNvPr id="7" name="TextBox 6"/>
          <p:cNvSpPr txBox="1"/>
          <p:nvPr/>
        </p:nvSpPr>
        <p:spPr>
          <a:xfrm>
            <a:off x="-25474" y="3712853"/>
            <a:ext cx="5040560" cy="656077"/>
          </a:xfrm>
          <a:prstGeom prst="rect">
            <a:avLst/>
          </a:prstGeom>
          <a:noFill/>
        </p:spPr>
        <p:txBody>
          <a:bodyPr wrap="square" rtlCol="0">
            <a:spAutoFit/>
          </a:bodyPr>
          <a:lstStyle/>
          <a:p>
            <a:pPr algn="just">
              <a:lnSpc>
                <a:spcPct val="150000"/>
              </a:lnSpc>
              <a:spcAft>
                <a:spcPts val="0"/>
              </a:spcAft>
            </a:pPr>
            <a:r>
              <a:rPr lang="en-US" altLang="zh-CN" sz="2800" kern="100">
                <a:latin typeface="宋体"/>
                <a:ea typeface="华文细黑"/>
                <a:cs typeface="Times New Roman"/>
              </a:rPr>
              <a:t>③</a:t>
            </a:r>
            <a:r>
              <a:rPr lang="en-US" altLang="zh-CN" sz="2800" kern="100">
                <a:latin typeface="宋体"/>
                <a:ea typeface="华文细黑"/>
                <a:cs typeface="Courier New"/>
              </a:rPr>
              <a:t> </a:t>
            </a:r>
            <a:endParaRPr lang="zh-CN" altLang="zh-CN" sz="2800" kern="100" dirty="0">
              <a:latin typeface="宋体"/>
              <a:cs typeface="Courier New"/>
            </a:endParaRPr>
          </a:p>
        </p:txBody>
      </p:sp>
      <p:pic>
        <p:nvPicPr>
          <p:cNvPr id="10" name="图片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86" y="3334184"/>
            <a:ext cx="7435408" cy="1440160"/>
          </a:xfrm>
          <a:prstGeom prst="rect">
            <a:avLst/>
          </a:prstGeom>
          <a:noFill/>
          <a:ln>
            <a:noFill/>
          </a:ln>
        </p:spPr>
      </p:pic>
      <p:sp>
        <p:nvSpPr>
          <p:cNvPr id="9" name="矩形 8"/>
          <p:cNvSpPr/>
          <p:nvPr/>
        </p:nvSpPr>
        <p:spPr>
          <a:xfrm>
            <a:off x="-25474" y="4900604"/>
            <a:ext cx="7571303" cy="738664"/>
          </a:xfrm>
          <a:prstGeom prst="rect">
            <a:avLst/>
          </a:prstGeom>
        </p:spPr>
        <p:txBody>
          <a:bodyPr wrap="none">
            <a:spAutoFit/>
          </a:bodyPr>
          <a:lstStyle/>
          <a:p>
            <a:pPr>
              <a:lnSpc>
                <a:spcPct val="150000"/>
              </a:lnSpc>
              <a:spcAft>
                <a:spcPts val="0"/>
              </a:spcAft>
            </a:pPr>
            <a:r>
              <a:rPr lang="en-US" altLang="zh-CN" sz="2800" kern="100" dirty="0" smtClean="0">
                <a:latin typeface="宋体"/>
                <a:ea typeface="华文细黑"/>
                <a:cs typeface="Times New Roman"/>
              </a:rPr>
              <a:t>④</a:t>
            </a:r>
            <a:r>
              <a:rPr lang="en-US" altLang="zh-CN" sz="2800" u="sng" kern="100" dirty="0" smtClean="0">
                <a:latin typeface="宋体"/>
                <a:ea typeface="华文细黑"/>
                <a:cs typeface="Times New Roman"/>
              </a:rPr>
              <a:t>						</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203577378"/>
              </p:ext>
            </p:extLst>
          </p:nvPr>
        </p:nvGraphicFramePr>
        <p:xfrm>
          <a:off x="75562" y="5917594"/>
          <a:ext cx="6604000" cy="931862"/>
        </p:xfrm>
        <a:graphic>
          <a:graphicData uri="http://schemas.openxmlformats.org/presentationml/2006/ole">
            <mc:AlternateContent xmlns:mc="http://schemas.openxmlformats.org/markup-compatibility/2006">
              <mc:Choice xmlns:v="urn:schemas-microsoft-com:vml" Requires="v">
                <p:oleObj spid="_x0000_s90543" name="文档" r:id="rId7" imgW="6627838" imgH="942815" progId="Word.Document.12">
                  <p:embed/>
                </p:oleObj>
              </mc:Choice>
              <mc:Fallback>
                <p:oleObj name="文档" r:id="rId7" imgW="6627838" imgH="942815" progId="Word.Document.12">
                  <p:embed/>
                  <p:pic>
                    <p:nvPicPr>
                      <p:cNvPr id="0" name=""/>
                      <p:cNvPicPr/>
                      <p:nvPr/>
                    </p:nvPicPr>
                    <p:blipFill>
                      <a:blip r:embed="rId8"/>
                      <a:stretch>
                        <a:fillRect/>
                      </a:stretch>
                    </p:blipFill>
                    <p:spPr>
                      <a:xfrm>
                        <a:off x="75562" y="5917594"/>
                        <a:ext cx="6604000" cy="93186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727272268"/>
              </p:ext>
            </p:extLst>
          </p:nvPr>
        </p:nvGraphicFramePr>
        <p:xfrm>
          <a:off x="456506" y="2328863"/>
          <a:ext cx="3582987" cy="979487"/>
        </p:xfrm>
        <a:graphic>
          <a:graphicData uri="http://schemas.openxmlformats.org/presentationml/2006/ole">
            <mc:AlternateContent xmlns:mc="http://schemas.openxmlformats.org/markup-compatibility/2006">
              <mc:Choice xmlns:v="urn:schemas-microsoft-com:vml" Requires="v">
                <p:oleObj spid="_x0000_s90544" name="文档" r:id="rId9" imgW="3628208" imgH="995152" progId="Word.Document.12">
                  <p:embed/>
                </p:oleObj>
              </mc:Choice>
              <mc:Fallback>
                <p:oleObj name="文档" r:id="rId9" imgW="3628208" imgH="995152" progId="Word.Document.12">
                  <p:embed/>
                  <p:pic>
                    <p:nvPicPr>
                      <p:cNvPr id="0" name=""/>
                      <p:cNvPicPr/>
                      <p:nvPr/>
                    </p:nvPicPr>
                    <p:blipFill>
                      <a:blip r:embed="rId10"/>
                      <a:stretch>
                        <a:fillRect/>
                      </a:stretch>
                    </p:blipFill>
                    <p:spPr>
                      <a:xfrm>
                        <a:off x="456506" y="2328863"/>
                        <a:ext cx="3582987" cy="979487"/>
                      </a:xfrm>
                      <a:prstGeom prst="rect">
                        <a:avLst/>
                      </a:prstGeom>
                    </p:spPr>
                  </p:pic>
                </p:oleObj>
              </mc:Fallback>
            </mc:AlternateContent>
          </a:graphicData>
        </a:graphic>
      </p:graphicFrame>
      <p:sp>
        <p:nvSpPr>
          <p:cNvPr id="15" name="矩形 14"/>
          <p:cNvSpPr/>
          <p:nvPr/>
        </p:nvSpPr>
        <p:spPr>
          <a:xfrm>
            <a:off x="415452" y="4828700"/>
            <a:ext cx="6702108" cy="656846"/>
          </a:xfrm>
          <a:prstGeom prst="rect">
            <a:avLst/>
          </a:prstGeom>
        </p:spPr>
        <p:txBody>
          <a:bodyPr>
            <a:spAutoFit/>
          </a:bodyPr>
          <a:lstStyle/>
          <a:p>
            <a:pPr lvl="0">
              <a:lnSpc>
                <a:spcPct val="150000"/>
              </a:lnSpc>
            </a:pPr>
            <a:r>
              <a:rPr lang="en-US" altLang="zh-CN" sz="2800" kern="100" dirty="0">
                <a:solidFill>
                  <a:srgbClr val="0000FF"/>
                </a:solidFill>
                <a:latin typeface="Times New Roman"/>
                <a:ea typeface="华文细黑"/>
                <a:cs typeface="Courier New"/>
              </a:rPr>
              <a:t>2Al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=2NaAlO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zh-CN" sz="2800" kern="100" dirty="0">
              <a:solidFill>
                <a:srgbClr val="0000FF"/>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687228632"/>
              </p:ext>
            </p:extLst>
          </p:nvPr>
        </p:nvGraphicFramePr>
        <p:xfrm>
          <a:off x="496338" y="5630390"/>
          <a:ext cx="6356350" cy="828675"/>
        </p:xfrm>
        <a:graphic>
          <a:graphicData uri="http://schemas.openxmlformats.org/presentationml/2006/ole">
            <mc:AlternateContent xmlns:mc="http://schemas.openxmlformats.org/markup-compatibility/2006">
              <mc:Choice xmlns:v="urn:schemas-microsoft-com:vml" Requires="v">
                <p:oleObj spid="_x0000_s90545" name="文档" r:id="rId11" imgW="6354352" imgH="828514" progId="Word.Document.12">
                  <p:embed/>
                </p:oleObj>
              </mc:Choice>
              <mc:Fallback>
                <p:oleObj name="文档" r:id="rId11" imgW="6354352" imgH="828514" progId="Word.Document.12">
                  <p:embed/>
                  <p:pic>
                    <p:nvPicPr>
                      <p:cNvPr id="0" name=""/>
                      <p:cNvPicPr/>
                      <p:nvPr/>
                    </p:nvPicPr>
                    <p:blipFill>
                      <a:blip r:embed="rId12"/>
                      <a:stretch>
                        <a:fillRect/>
                      </a:stretch>
                    </p:blipFill>
                    <p:spPr>
                      <a:xfrm>
                        <a:off x="496338" y="5630390"/>
                        <a:ext cx="6356350" cy="828675"/>
                      </a:xfrm>
                      <a:prstGeom prst="rect">
                        <a:avLst/>
                      </a:prstGeom>
                    </p:spPr>
                  </p:pic>
                </p:oleObj>
              </mc:Fallback>
            </mc:AlternateContent>
          </a:graphicData>
        </a:graphic>
      </p:graphicFrame>
      <p:sp>
        <p:nvSpPr>
          <p:cNvPr id="18" name="矩形 17"/>
          <p:cNvSpPr/>
          <p:nvPr/>
        </p:nvSpPr>
        <p:spPr>
          <a:xfrm>
            <a:off x="1918742" y="1602712"/>
            <a:ext cx="3141718"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30082" t="50000" b="5952"/>
          <a:stretch/>
        </p:blipFill>
        <p:spPr bwMode="auto">
          <a:xfrm>
            <a:off x="1909864" y="1660244"/>
            <a:ext cx="3171844" cy="597793"/>
          </a:xfrm>
          <a:prstGeom prst="rect">
            <a:avLst/>
          </a:prstGeom>
          <a:noFill/>
          <a:ln>
            <a:noFill/>
          </a:ln>
        </p:spPr>
      </p:pic>
      <p:sp>
        <p:nvSpPr>
          <p:cNvPr id="24" name="矩形 23"/>
          <p:cNvSpPr/>
          <p:nvPr/>
        </p:nvSpPr>
        <p:spPr>
          <a:xfrm>
            <a:off x="3070870" y="4033957"/>
            <a:ext cx="4779990"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78110" t="10712" r="11861" b="58567"/>
          <a:stretch/>
        </p:blipFill>
        <p:spPr bwMode="auto">
          <a:xfrm>
            <a:off x="6248100" y="3491634"/>
            <a:ext cx="745725" cy="442438"/>
          </a:xfrm>
          <a:prstGeom prst="rect">
            <a:avLst/>
          </a:prstGeom>
          <a:noFill/>
          <a:ln>
            <a:noFill/>
          </a:ln>
        </p:spPr>
      </p:pic>
      <p:pic>
        <p:nvPicPr>
          <p:cNvPr id="26" name="图片 25"/>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35416" t="63282" b="7129"/>
          <a:stretch/>
        </p:blipFill>
        <p:spPr bwMode="auto">
          <a:xfrm>
            <a:off x="3048819" y="4249573"/>
            <a:ext cx="4802041" cy="426129"/>
          </a:xfrm>
          <a:prstGeom prst="rect">
            <a:avLst/>
          </a:prstGeom>
          <a:noFill/>
          <a:ln>
            <a:noFill/>
          </a:ln>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右箭头 2"/>
          <p:cNvSpPr/>
          <p:nvPr/>
        </p:nvSpPr>
        <p:spPr>
          <a:xfrm>
            <a:off x="6901536" y="5064628"/>
            <a:ext cx="633830" cy="32842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463358" y="4581922"/>
            <a:ext cx="4799063" cy="2031325"/>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反应实质：</a:t>
            </a:r>
            <a:r>
              <a:rPr lang="en-US" altLang="zh-CN" sz="2800" b="1" dirty="0" smtClean="0">
                <a:solidFill>
                  <a:srgbClr val="FF0000"/>
                </a:solidFill>
                <a:latin typeface="Times New Roman" panose="02020603050405020304" pitchFamily="18" charset="0"/>
                <a:cs typeface="Times New Roman" panose="02020603050405020304" pitchFamily="18" charset="0"/>
              </a:rPr>
              <a:t>Al</a:t>
            </a:r>
            <a:r>
              <a:rPr lang="zh-CN" altLang="en-US" sz="2800" b="1" dirty="0" smtClean="0">
                <a:solidFill>
                  <a:srgbClr val="FF0000"/>
                </a:solidFill>
                <a:latin typeface="Times New Roman" panose="02020603050405020304" pitchFamily="18" charset="0"/>
                <a:cs typeface="Times New Roman" panose="02020603050405020304" pitchFamily="18" charset="0"/>
              </a:rPr>
              <a:t>先和水反应，</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而后</a:t>
            </a:r>
            <a:r>
              <a:rPr lang="en-US" altLang="zh-CN" sz="2800" b="1" dirty="0" err="1" smtClean="0">
                <a:solidFill>
                  <a:srgbClr val="FF0000"/>
                </a:solidFill>
                <a:latin typeface="Times New Roman" panose="02020603050405020304" pitchFamily="18" charset="0"/>
                <a:cs typeface="Times New Roman" panose="02020603050405020304" pitchFamily="18" charset="0"/>
              </a:rPr>
              <a:t>NaOH</a:t>
            </a:r>
            <a:r>
              <a:rPr lang="zh-CN" altLang="en-US" sz="2800" b="1" dirty="0" smtClean="0">
                <a:solidFill>
                  <a:srgbClr val="FF0000"/>
                </a:solidFill>
                <a:latin typeface="Times New Roman" panose="02020603050405020304" pitchFamily="18" charset="0"/>
                <a:cs typeface="Times New Roman" panose="02020603050405020304" pitchFamily="18" charset="0"/>
              </a:rPr>
              <a:t>不断反应掉生成的</a:t>
            </a:r>
            <a:r>
              <a:rPr lang="en-US" altLang="zh-CN" sz="2800" b="1" dirty="0" smtClean="0">
                <a:solidFill>
                  <a:srgbClr val="FF0000"/>
                </a:solidFill>
                <a:latin typeface="Times New Roman" panose="02020603050405020304" pitchFamily="18" charset="0"/>
                <a:cs typeface="Times New Roman" panose="02020603050405020304" pitchFamily="18" charset="0"/>
              </a:rPr>
              <a:t>Al(OH)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zh-CN" altLang="en-US" sz="2800" b="1" dirty="0" smtClean="0">
                <a:solidFill>
                  <a:srgbClr val="FF0000"/>
                </a:solidFill>
                <a:latin typeface="Times New Roman" panose="02020603050405020304" pitchFamily="18" charset="0"/>
                <a:cs typeface="Times New Roman" panose="02020603050405020304" pitchFamily="18" charset="0"/>
              </a:rPr>
              <a:t>，推动平衡移动。</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6671270" y="837506"/>
            <a:ext cx="5413012" cy="656846"/>
          </a:xfrm>
          <a:prstGeom prst="rect">
            <a:avLst/>
          </a:prstGeom>
        </p:spPr>
        <p:txBody>
          <a:bodyPr wrap="square">
            <a:spAutoFit/>
          </a:bodyPr>
          <a:lstStyle/>
          <a:p>
            <a:pPr lvl="0">
              <a:lnSpc>
                <a:spcPct val="150000"/>
              </a:lnSpc>
            </a:pPr>
            <a:r>
              <a:rPr lang="en-US" altLang="zh-CN" sz="2800" b="1" kern="100" dirty="0">
                <a:solidFill>
                  <a:srgbClr val="0000FF"/>
                </a:solidFill>
                <a:latin typeface="Times New Roman"/>
                <a:ea typeface="华文细黑"/>
                <a:cs typeface="Courier New"/>
              </a:rPr>
              <a:t>2Al</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6H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3H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endParaRPr lang="zh-CN" altLang="zh-CN" sz="2800" b="1" kern="100" dirty="0">
              <a:solidFill>
                <a:srgbClr val="0000FF"/>
              </a:solidFill>
              <a:latin typeface="宋体"/>
              <a:cs typeface="Courier New"/>
            </a:endParaRPr>
          </a:p>
        </p:txBody>
      </p:sp>
      <p:sp>
        <p:nvSpPr>
          <p:cNvPr id="27" name="矩形 26"/>
          <p:cNvSpPr/>
          <p:nvPr/>
        </p:nvSpPr>
        <p:spPr>
          <a:xfrm>
            <a:off x="6455246" y="1623880"/>
            <a:ext cx="5832648" cy="738664"/>
          </a:xfrm>
          <a:prstGeom prst="rect">
            <a:avLst/>
          </a:prstGeom>
        </p:spPr>
        <p:txBody>
          <a:bodyPr wrap="square">
            <a:spAutoFit/>
          </a:bodyPr>
          <a:lstStyle/>
          <a:p>
            <a:pPr lvl="0">
              <a:lnSpc>
                <a:spcPct val="150000"/>
              </a:lnSpc>
            </a:pPr>
            <a:r>
              <a:rPr lang="en-US" altLang="zh-CN" sz="2800" b="1" kern="100" dirty="0" smtClean="0">
                <a:solidFill>
                  <a:srgbClr val="0000FF"/>
                </a:solidFill>
                <a:latin typeface="Times New Roman"/>
                <a:ea typeface="华文细黑"/>
                <a:cs typeface="Courier New"/>
              </a:rPr>
              <a:t>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NaOH</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=NaAlO</a:t>
            </a:r>
            <a:r>
              <a:rPr lang="en-US" altLang="zh-CN" sz="2800" b="1" kern="100" baseline="-25000" dirty="0" smtClean="0">
                <a:solidFill>
                  <a:srgbClr val="0000FF"/>
                </a:solidFill>
                <a:latin typeface="Times New Roman"/>
                <a:ea typeface="华文细黑"/>
                <a:cs typeface="Courier New"/>
              </a:rPr>
              <a:t>2</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zh-CN" sz="2800" b="1" kern="100" dirty="0">
              <a:solidFill>
                <a:srgbClr val="0000FF"/>
              </a:solidFill>
              <a:latin typeface="宋体"/>
              <a:cs typeface="Courier New"/>
            </a:endParaRPr>
          </a:p>
        </p:txBody>
      </p:sp>
      <p:sp>
        <p:nvSpPr>
          <p:cNvPr id="6" name="矩形 5"/>
          <p:cNvSpPr/>
          <p:nvPr/>
        </p:nvSpPr>
        <p:spPr>
          <a:xfrm>
            <a:off x="5909904" y="981522"/>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①</a:t>
            </a:r>
          </a:p>
        </p:txBody>
      </p:sp>
      <p:sp>
        <p:nvSpPr>
          <p:cNvPr id="29" name="矩形 28"/>
          <p:cNvSpPr/>
          <p:nvPr/>
        </p:nvSpPr>
        <p:spPr>
          <a:xfrm>
            <a:off x="5549864" y="1754446"/>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②</a:t>
            </a:r>
          </a:p>
        </p:txBody>
      </p:sp>
      <p:sp>
        <p:nvSpPr>
          <p:cNvPr id="8" name="矩形 7"/>
          <p:cNvSpPr/>
          <p:nvPr/>
        </p:nvSpPr>
        <p:spPr>
          <a:xfrm>
            <a:off x="5879182" y="1773610"/>
            <a:ext cx="545342" cy="523220"/>
          </a:xfrm>
          <a:prstGeom prst="rect">
            <a:avLst/>
          </a:prstGeom>
        </p:spPr>
        <p:txBody>
          <a:bodyPr wrap="none">
            <a:spAutoFit/>
          </a:bodyPr>
          <a:lstStyle/>
          <a:p>
            <a:r>
              <a:rPr lang="en-US" altLang="zh-CN" sz="2800" b="1" dirty="0">
                <a:solidFill>
                  <a:srgbClr val="FF0000"/>
                </a:solidFill>
              </a:rPr>
              <a:t>×</a:t>
            </a:r>
            <a:endParaRPr lang="zh-CN" altLang="en-US" sz="2800" b="1" dirty="0">
              <a:solidFill>
                <a:srgbClr val="FF0000"/>
              </a:solidFill>
            </a:endParaRPr>
          </a:p>
        </p:txBody>
      </p:sp>
      <p:sp>
        <p:nvSpPr>
          <p:cNvPr id="14" name="TextBox 13"/>
          <p:cNvSpPr txBox="1"/>
          <p:nvPr/>
        </p:nvSpPr>
        <p:spPr>
          <a:xfrm>
            <a:off x="6223926" y="1730068"/>
            <a:ext cx="389850"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2</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5591150" y="2412908"/>
            <a:ext cx="6702108" cy="656846"/>
          </a:xfrm>
          <a:prstGeom prst="rect">
            <a:avLst/>
          </a:prstGeom>
        </p:spPr>
        <p:txBody>
          <a:bodyPr>
            <a:spAutoFit/>
          </a:bodyPr>
          <a:lstStyle/>
          <a:p>
            <a:pPr lvl="0">
              <a:lnSpc>
                <a:spcPct val="150000"/>
              </a:lnSpc>
            </a:pPr>
            <a:r>
              <a:rPr lang="en-US" altLang="zh-CN" sz="2800" b="1" kern="100" dirty="0">
                <a:solidFill>
                  <a:srgbClr val="FF0000"/>
                </a:solidFill>
                <a:latin typeface="Times New Roman"/>
                <a:ea typeface="华文细黑"/>
                <a:cs typeface="Courier New"/>
              </a:rPr>
              <a:t>2Al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2NaOH</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=2NaAlO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cxnSp>
        <p:nvCxnSpPr>
          <p:cNvPr id="21" name="直接连接符 20"/>
          <p:cNvCxnSpPr/>
          <p:nvPr/>
        </p:nvCxnSpPr>
        <p:spPr>
          <a:xfrm>
            <a:off x="2552862" y="1571538"/>
            <a:ext cx="20162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86013" y="658171"/>
            <a:ext cx="4309193"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Mg</a:t>
            </a:r>
            <a:r>
              <a:rPr lang="zh-CN" altLang="en-US" sz="2800" b="1" dirty="0" smtClean="0">
                <a:solidFill>
                  <a:srgbClr val="FF0000"/>
                </a:solidFill>
                <a:latin typeface="Times New Roman" panose="02020603050405020304" pitchFamily="18" charset="0"/>
                <a:cs typeface="Times New Roman" panose="02020603050405020304" pitchFamily="18" charset="0"/>
              </a:rPr>
              <a:t>也会形成致密的氧化膜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6" name="椭圆 15"/>
          <p:cNvSpPr/>
          <p:nvPr/>
        </p:nvSpPr>
        <p:spPr>
          <a:xfrm>
            <a:off x="3070870" y="3357786"/>
            <a:ext cx="1088920" cy="6997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00"/>
                                        <p:tgtEl>
                                          <p:spTgt spid="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blinds(horizontal)">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blinds(horizontal)">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5" grpId="0"/>
      <p:bldP spid="23" grpId="0"/>
      <p:bldP spid="27" grpId="0"/>
      <p:bldP spid="6" grpId="0"/>
      <p:bldP spid="29" grpId="0"/>
      <p:bldP spid="8" grpId="0"/>
      <p:bldP spid="14" grpId="0"/>
      <p:bldP spid="30" grpId="0"/>
      <p:bldP spid="31" grpId="0"/>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629" y="621482"/>
            <a:ext cx="11733225" cy="355748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题组二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smtClean="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smtClean="0">
                <a:solidFill>
                  <a:srgbClr val="0000FF"/>
                </a:solidFill>
                <a:latin typeface="Times New Roman" pitchFamily="18" charset="0"/>
                <a:cs typeface="Times New Roman" pitchFamily="18" charset="0"/>
              </a:rPr>
              <a:t>＋</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的简单计算</a:t>
            </a:r>
            <a:endParaRPr lang="en-US" altLang="zh-CN" sz="2800" b="1" kern="100" dirty="0" smtClean="0">
              <a:solidFill>
                <a:srgbClr val="0000FF"/>
              </a:solidFill>
              <a:latin typeface="Times New Roman" pitchFamily="18" charset="0"/>
              <a:cs typeface="Times New Roman" pitchFamily="18" charset="0"/>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30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溶液中逐渐加入浓度为</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溶液，若产生</a:t>
            </a:r>
            <a:r>
              <a:rPr lang="en-US" altLang="zh-CN" sz="2800" kern="100" dirty="0">
                <a:latin typeface="Times New Roman"/>
                <a:ea typeface="华文细黑"/>
                <a:cs typeface="Courier New"/>
              </a:rPr>
              <a:t>0.78 g</a:t>
            </a:r>
            <a:r>
              <a:rPr lang="zh-CN" altLang="zh-CN" sz="2800" kern="100" dirty="0">
                <a:latin typeface="Times New Roman"/>
                <a:ea typeface="华文细黑"/>
                <a:cs typeface="Times New Roman"/>
              </a:rPr>
              <a:t>白色沉淀，则加入的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C.15 mL  </a:t>
            </a:r>
            <a:r>
              <a:rPr lang="en-US" altLang="zh-CN" sz="2800" kern="100" dirty="0" smtClean="0">
                <a:latin typeface="Times New Roman"/>
                <a:ea typeface="华文细黑"/>
                <a:cs typeface="Courier New"/>
              </a:rPr>
              <a:t>			D.17.5 mL</a:t>
            </a: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9520831" y="2061642"/>
            <a:ext cx="458780" cy="737510"/>
          </a:xfrm>
          <a:prstGeom prst="rect">
            <a:avLst/>
          </a:prstGeom>
        </p:spPr>
        <p:txBody>
          <a:bodyPr wrap="none">
            <a:spAutoFit/>
          </a:bodyPr>
          <a:lstStyle/>
          <a:p>
            <a:pPr algn="just">
              <a:lnSpc>
                <a:spcPct val="150000"/>
              </a:lnSpc>
              <a:spcAft>
                <a:spcPts val="0"/>
              </a:spcAft>
            </a:pPr>
            <a:r>
              <a:rPr lang="en-US" altLang="zh-CN" sz="3200" b="1" kern="100" dirty="0">
                <a:solidFill>
                  <a:srgbClr val="FF0000"/>
                </a:solidFill>
                <a:latin typeface="Times New Roman"/>
                <a:ea typeface="华文细黑"/>
                <a:cs typeface="Courier New"/>
              </a:rPr>
              <a:t>B</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426032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373931" y="765498"/>
            <a:ext cx="11409907" cy="656077"/>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解法一：把该题的信息转化为图像，用图像法求解，如图所示：</a:t>
            </a:r>
            <a:endParaRPr lang="zh-CN" altLang="zh-CN" sz="2800" kern="100" dirty="0">
              <a:solidFill>
                <a:prstClr val="black"/>
              </a:solidFill>
              <a:latin typeface="宋体"/>
              <a:cs typeface="Courier New"/>
            </a:endParaRPr>
          </a:p>
        </p:txBody>
      </p:sp>
      <p:pic>
        <p:nvPicPr>
          <p:cNvPr id="11" name="Picture 2" descr="\\李笑影\李笑影\2016\一轮\化学\人教版化学\239.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918" y="1683636"/>
            <a:ext cx="5333666" cy="239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06574" y="4293121"/>
            <a:ext cx="11296938" cy="656846"/>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当生成沉淀</a:t>
            </a:r>
            <a:r>
              <a:rPr lang="en-US" altLang="zh-CN" sz="2800" kern="100" dirty="0">
                <a:solidFill>
                  <a:prstClr val="black"/>
                </a:solidFill>
                <a:latin typeface="Times New Roman"/>
                <a:ea typeface="华文细黑"/>
                <a:cs typeface="Courier New"/>
              </a:rPr>
              <a:t>0.01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时需</a:t>
            </a:r>
            <a:r>
              <a:rPr lang="en-US" altLang="zh-CN" sz="2800" kern="100" dirty="0" err="1">
                <a:solidFill>
                  <a:prstClr val="black"/>
                </a:solidFill>
                <a:latin typeface="Times New Roman"/>
                <a:ea typeface="华文细黑"/>
                <a:cs typeface="Courier New"/>
              </a:rPr>
              <a:t>NaOH</a:t>
            </a:r>
            <a:r>
              <a:rPr lang="en-US" altLang="zh-CN" sz="2800" kern="100" dirty="0">
                <a:solidFill>
                  <a:prstClr val="black"/>
                </a:solidFill>
                <a:latin typeface="Times New Roman"/>
                <a:ea typeface="华文细黑"/>
                <a:cs typeface="Courier New"/>
              </a:rPr>
              <a:t> 0.03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Times New Roman"/>
                <a:ea typeface="华文细黑"/>
                <a:cs typeface="Courier New"/>
              </a:rPr>
              <a:t>0.11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，显然</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项符合题意。</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1257942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104" y="621482"/>
            <a:ext cx="11733225"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解法</a:t>
            </a:r>
            <a:r>
              <a:rPr lang="zh-CN" altLang="zh-CN" sz="2800" kern="100" dirty="0">
                <a:latin typeface="Times New Roman"/>
                <a:ea typeface="华文细黑"/>
                <a:cs typeface="Times New Roman"/>
              </a:rPr>
              <a:t>二：已知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，由沉淀的物质的量小于氯化铝的物质的量可推知此题可能有两个答案：一是氢氧化钠不足，二是氢氧化钠过量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43762625"/>
              </p:ext>
            </p:extLst>
          </p:nvPr>
        </p:nvGraphicFramePr>
        <p:xfrm>
          <a:off x="306740" y="2672982"/>
          <a:ext cx="11468100" cy="3276600"/>
        </p:xfrm>
        <a:graphic>
          <a:graphicData uri="http://schemas.openxmlformats.org/presentationml/2006/ole">
            <mc:AlternateContent xmlns:mc="http://schemas.openxmlformats.org/markup-compatibility/2006">
              <mc:Choice xmlns:v="urn:schemas-microsoft-com:vml" Requires="v">
                <p:oleObj spid="_x0000_s37111" name="文档" r:id="rId3" imgW="11469688" imgH="3281057" progId="Word.Document.12">
                  <p:embed/>
                </p:oleObj>
              </mc:Choice>
              <mc:Fallback>
                <p:oleObj name="文档" r:id="rId3" imgW="11469688" imgH="3281057" progId="Word.Document.12">
                  <p:embed/>
                  <p:pic>
                    <p:nvPicPr>
                      <p:cNvPr id="0" name=""/>
                      <p:cNvPicPr/>
                      <p:nvPr/>
                    </p:nvPicPr>
                    <p:blipFill>
                      <a:blip r:embed="rId4"/>
                      <a:stretch>
                        <a:fillRect/>
                      </a:stretch>
                    </p:blipFill>
                    <p:spPr>
                      <a:xfrm>
                        <a:off x="306740" y="2672982"/>
                        <a:ext cx="11468100" cy="3276600"/>
                      </a:xfrm>
                      <a:prstGeom prst="rect">
                        <a:avLst/>
                      </a:prstGeom>
                    </p:spPr>
                  </p:pic>
                </p:oleObj>
              </mc:Fallback>
            </mc:AlternateContent>
          </a:graphicData>
        </a:graphic>
      </p:graphicFrame>
      <p:sp>
        <p:nvSpPr>
          <p:cNvPr id="6" name="矩形 5"/>
          <p:cNvSpPr/>
          <p:nvPr/>
        </p:nvSpPr>
        <p:spPr>
          <a:xfrm>
            <a:off x="291882" y="4807730"/>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5"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4493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305" y="549474"/>
            <a:ext cx="11850557"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现有</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混合溶液，向其中不断加入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溶液的体积如下图所示。原溶液中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32472433"/>
              </p:ext>
            </p:extLst>
          </p:nvPr>
        </p:nvGraphicFramePr>
        <p:xfrm>
          <a:off x="9426624" y="1347903"/>
          <a:ext cx="454025" cy="593725"/>
        </p:xfrm>
        <a:graphic>
          <a:graphicData uri="http://schemas.openxmlformats.org/presentationml/2006/ole">
            <mc:AlternateContent xmlns:mc="http://schemas.openxmlformats.org/markup-compatibility/2006">
              <mc:Choice xmlns:v="urn:schemas-microsoft-com:vml" Requires="v">
                <p:oleObj spid="_x0000_s38135" name="文档" r:id="rId3" imgW="454714" imgH="594381" progId="Word.Document.12">
                  <p:embed/>
                </p:oleObj>
              </mc:Choice>
              <mc:Fallback>
                <p:oleObj name="文档" r:id="rId3" imgW="454714" imgH="594381" progId="Word.Document.12">
                  <p:embed/>
                  <p:pic>
                    <p:nvPicPr>
                      <p:cNvPr id="0" name=""/>
                      <p:cNvPicPr/>
                      <p:nvPr/>
                    </p:nvPicPr>
                    <p:blipFill>
                      <a:blip r:embed="rId4"/>
                      <a:stretch>
                        <a:fillRect/>
                      </a:stretch>
                    </p:blipFill>
                    <p:spPr>
                      <a:xfrm>
                        <a:off x="9426624" y="1347903"/>
                        <a:ext cx="454025" cy="593725"/>
                      </a:xfrm>
                      <a:prstGeom prst="rect">
                        <a:avLst/>
                      </a:prstGeom>
                    </p:spPr>
                  </p:pic>
                </p:oleObj>
              </mc:Fallback>
            </mc:AlternateContent>
          </a:graphicData>
        </a:graphic>
      </p:graphicFrame>
      <p:pic>
        <p:nvPicPr>
          <p:cNvPr id="37891" name="Picture 3" descr="\\李笑影\李笑影\2016\一轮\化学\人教版化学\240.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0" y="1989634"/>
            <a:ext cx="4357209" cy="286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5881" y="4941962"/>
            <a:ext cx="6335389" cy="1384995"/>
          </a:xfrm>
          <a:prstGeom prst="rect">
            <a:avLst/>
          </a:prstGeom>
        </p:spPr>
        <p:txBody>
          <a:bodyPr wrap="none">
            <a:spAutoFit/>
          </a:bodyPr>
          <a:lstStyle/>
          <a:p>
            <a:pPr>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B.2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C.6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1241642" y="1989634"/>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a:t>
            </a:r>
            <a:endParaRPr lang="zh-CN" altLang="en-US" sz="3200" b="1" dirty="0">
              <a:solidFill>
                <a:srgbClr val="FF0000"/>
              </a:solidFill>
            </a:endParaRPr>
          </a:p>
        </p:txBody>
      </p:sp>
    </p:spTree>
    <p:extLst>
      <p:ext uri="{BB962C8B-B14F-4D97-AF65-F5344CB8AC3E}">
        <p14:creationId xmlns:p14="http://schemas.microsoft.com/office/powerpoint/2010/main" val="7141295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590" y="765498"/>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OA</a:t>
            </a:r>
            <a:r>
              <a:rPr lang="zh-CN" altLang="zh-CN" sz="2800" kern="100" dirty="0">
                <a:latin typeface="Times New Roman"/>
                <a:ea typeface="华文细黑"/>
                <a:cs typeface="Times New Roman"/>
              </a:rPr>
              <a:t>上升的直线表示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一起沉淀，</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下降的直线表示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沉淀溶解，</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点表示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段完全溶解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0.3 L</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，因而</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17839279"/>
              </p:ext>
            </p:extLst>
          </p:nvPr>
        </p:nvGraphicFramePr>
        <p:xfrm>
          <a:off x="2748930" y="3739493"/>
          <a:ext cx="550863" cy="609600"/>
        </p:xfrm>
        <a:graphic>
          <a:graphicData uri="http://schemas.openxmlformats.org/presentationml/2006/ole">
            <mc:AlternateContent xmlns:mc="http://schemas.openxmlformats.org/markup-compatibility/2006">
              <mc:Choice xmlns:v="urn:schemas-microsoft-com:vml" Requires="v">
                <p:oleObj spid="_x0000_s39156" name="文档" r:id="rId3" imgW="550121" imgH="609502" progId="Word.Document.12">
                  <p:embed/>
                </p:oleObj>
              </mc:Choice>
              <mc:Fallback>
                <p:oleObj name="文档" r:id="rId3" imgW="550121" imgH="609502" progId="Word.Document.12">
                  <p:embed/>
                  <p:pic>
                    <p:nvPicPr>
                      <p:cNvPr id="0" name=""/>
                      <p:cNvPicPr/>
                      <p:nvPr/>
                    </p:nvPicPr>
                    <p:blipFill>
                      <a:blip r:embed="rId4"/>
                      <a:stretch>
                        <a:fillRect/>
                      </a:stretch>
                    </p:blipFill>
                    <p:spPr>
                      <a:xfrm>
                        <a:off x="2748930" y="3739493"/>
                        <a:ext cx="550863" cy="6096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9"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12052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242392"/>
            <a:ext cx="11388152" cy="2062079"/>
          </a:xfrm>
          <a:prstGeom prst="rect">
            <a:avLst/>
          </a:prstGeom>
        </p:spPr>
        <p:txBody>
          <a:bodyPr wrap="square" lIns="121898" tIns="60948" rIns="121898" bIns="60948">
            <a:spAutoFit/>
          </a:bodyPr>
          <a:lstStyle/>
          <a:p>
            <a:pPr algn="just">
              <a:lnSpc>
                <a:spcPct val="150000"/>
              </a:lnSpc>
              <a:spcAft>
                <a:spcPts val="0"/>
              </a:spcAft>
            </a:pPr>
            <a:endParaRPr lang="en-US" altLang="zh-CN" sz="2800" kern="10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突破</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沉淀图像三个秘诀</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明晰横、纵坐标含义，然后通过曲线变化特点分析反应原理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79903579"/>
              </p:ext>
            </p:extLst>
          </p:nvPr>
        </p:nvGraphicFramePr>
        <p:xfrm>
          <a:off x="335507" y="2382511"/>
          <a:ext cx="9936163" cy="839788"/>
        </p:xfrm>
        <a:graphic>
          <a:graphicData uri="http://schemas.openxmlformats.org/presentationml/2006/ole">
            <mc:AlternateContent xmlns:mc="http://schemas.openxmlformats.org/markup-compatibility/2006">
              <mc:Choice xmlns:v="urn:schemas-microsoft-com:vml" Requires="v">
                <p:oleObj spid="_x0000_s40280" name="文档" r:id="rId3" imgW="9936798" imgH="839282" progId="Word.Document.12">
                  <p:embed/>
                </p:oleObj>
              </mc:Choice>
              <mc:Fallback>
                <p:oleObj name="文档" r:id="rId3" imgW="9936798" imgH="839282" progId="Word.Document.12">
                  <p:embed/>
                  <p:pic>
                    <p:nvPicPr>
                      <p:cNvPr id="0" name=""/>
                      <p:cNvPicPr/>
                      <p:nvPr/>
                    </p:nvPicPr>
                    <p:blipFill>
                      <a:blip r:embed="rId4"/>
                      <a:stretch>
                        <a:fillRect/>
                      </a:stretch>
                    </p:blipFill>
                    <p:spPr>
                      <a:xfrm>
                        <a:off x="335507" y="2382511"/>
                        <a:ext cx="9936163" cy="839788"/>
                      </a:xfrm>
                      <a:prstGeom prst="rect">
                        <a:avLst/>
                      </a:prstGeom>
                    </p:spPr>
                  </p:pic>
                </p:oleObj>
              </mc:Fallback>
            </mc:AlternateContent>
          </a:graphicData>
        </a:graphic>
      </p:graphicFrame>
      <p:pic>
        <p:nvPicPr>
          <p:cNvPr id="10" name="图片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2878" y="3141762"/>
            <a:ext cx="5973129" cy="2016224"/>
          </a:xfrm>
          <a:prstGeom prst="rect">
            <a:avLst/>
          </a:prstGeom>
          <a:noFill/>
          <a:ln>
            <a:noFill/>
          </a:ln>
        </p:spPr>
      </p:pic>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817395" y="-89073"/>
            <a:ext cx="3711272" cy="718979"/>
          </a:xfrm>
          <a:prstGeom prst="rect">
            <a:avLst/>
          </a:prstGeom>
        </p:spPr>
        <p:txBody>
          <a:bodyPr wrap="none">
            <a:spAutoFit/>
          </a:bodyPr>
          <a:lstStyle/>
          <a:p>
            <a:pPr>
              <a:lnSpc>
                <a:spcPts val="5500"/>
              </a:lnSpc>
              <a:tabLst>
                <a:tab pos="1890395" algn="l"/>
              </a:tabLst>
              <a:defRPr/>
            </a:pPr>
            <a:r>
              <a:rPr lang="zh-CN" altLang="en-US" sz="3200" b="1" dirty="0">
                <a:solidFill>
                  <a:schemeClr val="bg1"/>
                </a:solidFill>
                <a:latin typeface="+mj-ea"/>
                <a:ea typeface="+mj-ea"/>
              </a:rPr>
              <a:t>练后反思  方法指导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6333791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62" y="3164477"/>
            <a:ext cx="11053228" cy="3649693"/>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。则可推出：</a:t>
            </a:r>
            <a:endParaRPr lang="zh-CN" altLang="zh-CN" sz="105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，则可推导出：</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a:t>
            </a: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269945" y="41813"/>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明晰</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溶液中加碱</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的几种常见变形图像，如：</a:t>
            </a:r>
            <a:endParaRPr lang="zh-CN" altLang="zh-CN" sz="2800" kern="100" dirty="0">
              <a:effectLst/>
              <a:latin typeface="宋体"/>
              <a:cs typeface="Courier New"/>
            </a:endParaRPr>
          </a:p>
        </p:txBody>
      </p:sp>
      <p:pic>
        <p:nvPicPr>
          <p:cNvPr id="4"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9972"/>
          <a:stretch/>
        </p:blipFill>
        <p:spPr bwMode="auto">
          <a:xfrm>
            <a:off x="1483830" y="727652"/>
            <a:ext cx="2233786"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490" r="39019"/>
          <a:stretch/>
        </p:blipFill>
        <p:spPr bwMode="auto">
          <a:xfrm>
            <a:off x="4844800" y="727652"/>
            <a:ext cx="2268184"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082" r="-7"/>
          <a:stretch/>
        </p:blipFill>
        <p:spPr bwMode="auto">
          <a:xfrm>
            <a:off x="8240167" y="727652"/>
            <a:ext cx="2895599"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3226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0570" y="212149"/>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2.</a:t>
            </a:r>
            <a:r>
              <a:rPr lang="zh-CN" altLang="zh-CN" sz="2800" kern="100" dirty="0">
                <a:latin typeface="Times New Roman" panose="02020603050405020304" pitchFamily="18" charset="0"/>
                <a:ea typeface="华文细黑"/>
                <a:cs typeface="Times New Roman" panose="02020603050405020304" pitchFamily="18" charset="0"/>
              </a:rPr>
              <a:t>可溶性铝盐与强碱反应的计算规律</a:t>
            </a:r>
            <a:endParaRPr lang="zh-CN" altLang="zh-CN" sz="105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(1)</a:t>
            </a:r>
            <a:r>
              <a:rPr lang="zh-CN" altLang="zh-CN" sz="2800" kern="100" dirty="0">
                <a:latin typeface="Times New Roman" panose="02020603050405020304" pitchFamily="18" charset="0"/>
                <a:ea typeface="华文细黑"/>
                <a:cs typeface="Times New Roman" panose="02020603050405020304" pitchFamily="18" charset="0"/>
              </a:rPr>
              <a:t>求产物</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zh-CN" altLang="zh-CN" sz="2800" kern="100" dirty="0">
                <a:latin typeface="Times New Roman" panose="02020603050405020304" pitchFamily="18" charset="0"/>
                <a:ea typeface="华文细黑"/>
                <a:cs typeface="Times New Roman" panose="02020603050405020304" pitchFamily="18" charset="0"/>
              </a:rPr>
              <a:t>的量</a:t>
            </a:r>
            <a:endParaRPr lang="zh-CN" altLang="zh-CN" sz="105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①</a:t>
            </a:r>
            <a:r>
              <a:rPr lang="zh-CN" altLang="zh-CN" sz="2800" kern="100" dirty="0">
                <a:latin typeface="Times New Roman" panose="02020603050405020304" pitchFamily="18" charset="0"/>
                <a:ea typeface="华文细黑"/>
                <a:cs typeface="Times New Roman" panose="02020603050405020304" pitchFamily="18" charset="0"/>
              </a:rPr>
              <a:t>当</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)≤3</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时，</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smtClean="0">
                <a:latin typeface="Times New Roman" panose="02020603050405020304" pitchFamily="18" charset="0"/>
                <a:ea typeface="华文细黑"/>
                <a:cs typeface="Times New Roman" panose="02020603050405020304" pitchFamily="18" charset="0"/>
              </a:rPr>
              <a:t>＝</a:t>
            </a:r>
            <a:r>
              <a:rPr lang="en-US" altLang="zh-CN" sz="2800" kern="100" dirty="0" smtClean="0">
                <a:latin typeface="Times New Roman" panose="02020603050405020304" pitchFamily="18" charset="0"/>
                <a:ea typeface="华文细黑"/>
                <a:cs typeface="Times New Roman" panose="02020603050405020304" pitchFamily="18" charset="0"/>
              </a:rPr>
              <a:t>  </a:t>
            </a:r>
            <a:r>
              <a:rPr lang="en-US" altLang="zh-CN" sz="2800" i="1" kern="100" dirty="0" smtClean="0">
                <a:latin typeface="Times New Roman" panose="02020603050405020304" pitchFamily="18" charset="0"/>
                <a:ea typeface="华文细黑"/>
                <a:cs typeface="Times New Roman" panose="02020603050405020304" pitchFamily="18" charset="0"/>
              </a:rPr>
              <a:t>n</a:t>
            </a:r>
            <a:r>
              <a:rPr lang="en-US" altLang="zh-CN" sz="2800" kern="100" dirty="0" smtClean="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endParaRPr lang="zh-CN" altLang="zh-CN" sz="105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②</a:t>
            </a:r>
            <a:r>
              <a:rPr lang="zh-CN" altLang="zh-CN" sz="2800" kern="100" dirty="0">
                <a:latin typeface="Times New Roman" panose="02020603050405020304" pitchFamily="18" charset="0"/>
                <a:ea typeface="华文细黑"/>
                <a:cs typeface="Times New Roman" panose="02020603050405020304" pitchFamily="18" charset="0"/>
              </a:rPr>
              <a:t>当</a:t>
            </a:r>
            <a:r>
              <a:rPr lang="en-US" altLang="zh-CN" sz="2800" kern="100" dirty="0">
                <a:latin typeface="Times New Roman" panose="02020603050405020304" pitchFamily="18" charset="0"/>
                <a:ea typeface="华文细黑"/>
                <a:cs typeface="Times New Roman" panose="02020603050405020304" pitchFamily="18" charset="0"/>
              </a:rPr>
              <a:t>3</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)&lt;</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)&lt;4</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时，</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4</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endParaRPr lang="zh-CN" altLang="zh-CN" sz="105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③</a:t>
            </a:r>
            <a:r>
              <a:rPr lang="zh-CN" altLang="zh-CN" sz="2800" kern="100" dirty="0">
                <a:latin typeface="Times New Roman" panose="02020603050405020304" pitchFamily="18" charset="0"/>
                <a:ea typeface="华文细黑"/>
                <a:cs typeface="Times New Roman" panose="02020603050405020304" pitchFamily="18" charset="0"/>
              </a:rPr>
              <a:t>当</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)≥4</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时，</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0</a:t>
            </a:r>
            <a:r>
              <a:rPr lang="zh-CN" altLang="zh-CN" sz="2800" kern="100" dirty="0">
                <a:latin typeface="Times New Roman" panose="02020603050405020304" pitchFamily="18" charset="0"/>
                <a:ea typeface="华文细黑"/>
                <a:cs typeface="Times New Roman" panose="02020603050405020304" pitchFamily="18" charset="0"/>
              </a:rPr>
              <a:t>，无沉淀。</a:t>
            </a:r>
            <a:endParaRPr lang="zh-CN" altLang="zh-CN" sz="1050" kern="100" dirty="0">
              <a:effectLst/>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86950793"/>
              </p:ext>
            </p:extLst>
          </p:nvPr>
        </p:nvGraphicFramePr>
        <p:xfrm>
          <a:off x="6560147" y="1620461"/>
          <a:ext cx="311150" cy="1028700"/>
        </p:xfrm>
        <a:graphic>
          <a:graphicData uri="http://schemas.openxmlformats.org/presentationml/2006/ole">
            <mc:AlternateContent xmlns:mc="http://schemas.openxmlformats.org/markup-compatibility/2006">
              <mc:Choice xmlns:v="urn:schemas-microsoft-com:vml" Requires="v">
                <p:oleObj spid="_x0000_s41198" name="文档" r:id="rId3" imgW="311783" imgH="1028557" progId="Word.Document.12">
                  <p:embed/>
                </p:oleObj>
              </mc:Choice>
              <mc:Fallback>
                <p:oleObj name="文档" r:id="rId3" imgW="311783" imgH="1028557" progId="Word.Document.12">
                  <p:embed/>
                  <p:pic>
                    <p:nvPicPr>
                      <p:cNvPr id="0" name=""/>
                      <p:cNvPicPr/>
                      <p:nvPr/>
                    </p:nvPicPr>
                    <p:blipFill>
                      <a:blip r:embed="rId4"/>
                      <a:stretch>
                        <a:fillRect/>
                      </a:stretch>
                    </p:blipFill>
                    <p:spPr>
                      <a:xfrm>
                        <a:off x="6560147" y="1620461"/>
                        <a:ext cx="311150" cy="1028700"/>
                      </a:xfrm>
                      <a:prstGeom prst="rect">
                        <a:avLst/>
                      </a:prstGeom>
                    </p:spPr>
                  </p:pic>
                </p:oleObj>
              </mc:Fallback>
            </mc:AlternateContent>
          </a:graphicData>
        </a:graphic>
      </p:graphicFrame>
    </p:spTree>
    <p:extLst>
      <p:ext uri="{BB962C8B-B14F-4D97-AF65-F5344CB8AC3E}">
        <p14:creationId xmlns:p14="http://schemas.microsoft.com/office/powerpoint/2010/main" val="981972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61442"/>
            <a:ext cx="10793813" cy="3528274"/>
          </a:xfrm>
          <a:prstGeom prst="rect">
            <a:avLst/>
          </a:prstGeom>
        </p:spPr>
        <p:txBody>
          <a:bodyPr>
            <a:spAutoFit/>
          </a:bodyPr>
          <a:lstStyle/>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(2)</a:t>
            </a:r>
            <a:r>
              <a:rPr lang="zh-CN" altLang="zh-CN" sz="2800" kern="100" dirty="0">
                <a:latin typeface="Times New Roman" panose="02020603050405020304" pitchFamily="18" charset="0"/>
                <a:ea typeface="华文细黑"/>
                <a:cs typeface="Times New Roman" panose="02020603050405020304" pitchFamily="18" charset="0"/>
              </a:rPr>
              <a:t>求反应物碱的量</a:t>
            </a:r>
            <a:endParaRPr lang="zh-CN" altLang="zh-CN" sz="280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①</a:t>
            </a:r>
            <a:r>
              <a:rPr lang="zh-CN" altLang="zh-CN" sz="2800" kern="100" dirty="0">
                <a:latin typeface="Times New Roman" panose="02020603050405020304" pitchFamily="18" charset="0"/>
                <a:ea typeface="华文细黑"/>
                <a:cs typeface="Times New Roman" panose="02020603050405020304" pitchFamily="18" charset="0"/>
              </a:rPr>
              <a:t>若碱不足</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未完全沉淀</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endParaRPr lang="zh-CN" altLang="zh-CN" sz="280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3</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endParaRPr lang="zh-CN" altLang="zh-CN" sz="280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Times New Roman" panose="02020603050405020304" pitchFamily="18" charset="0"/>
                <a:ea typeface="华文细黑"/>
                <a:cs typeface="Times New Roman" panose="02020603050405020304" pitchFamily="18" charset="0"/>
              </a:rPr>
              <a:t>②</a:t>
            </a:r>
            <a:r>
              <a:rPr lang="zh-CN" altLang="zh-CN" sz="2800" kern="100" dirty="0">
                <a:latin typeface="Times New Roman" panose="02020603050405020304" pitchFamily="18" charset="0"/>
                <a:ea typeface="华文细黑"/>
                <a:cs typeface="Times New Roman" panose="02020603050405020304" pitchFamily="18" charset="0"/>
              </a:rPr>
              <a:t>若碱使生成的</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zh-CN" altLang="zh-CN" sz="2800" kern="100" dirty="0">
                <a:latin typeface="Times New Roman" panose="02020603050405020304" pitchFamily="18" charset="0"/>
                <a:ea typeface="华文细黑"/>
                <a:cs typeface="Times New Roman" panose="02020603050405020304" pitchFamily="18" charset="0"/>
              </a:rPr>
              <a:t>部分溶解：</a:t>
            </a:r>
            <a:endParaRPr lang="zh-CN" altLang="zh-CN" sz="2800" kern="100" dirty="0">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4</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endParaRPr lang="zh-CN" altLang="zh-CN" sz="2800" kern="100" dirty="0">
              <a:effectLst/>
              <a:latin typeface="Times New Roman" panose="02020603050405020304" pitchFamily="18" charset="0"/>
              <a:cs typeface="Times New Roman" panose="02020603050405020304" pitchFamily="18" charset="0"/>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463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960628" y="2114049"/>
            <a:ext cx="10269158" cy="2631490"/>
          </a:xfrm>
          <a:prstGeom prst="rect">
            <a:avLst/>
          </a:prstGeom>
          <a:noFill/>
        </p:spPr>
        <p:txBody>
          <a:bodyPr wrap="none" rtlCol="0" anchor="ctr">
            <a:spAutoFit/>
          </a:bodyPr>
          <a:lstStyle/>
          <a:p>
            <a:pPr>
              <a:lnSpc>
                <a:spcPct val="150000"/>
              </a:lnSpc>
              <a:defRPr/>
            </a:pPr>
            <a:r>
              <a:rPr lang="zh-CN" altLang="zh-CN" sz="5500" b="1" dirty="0" smtClean="0">
                <a:solidFill>
                  <a:schemeClr val="bg1"/>
                </a:solidFill>
                <a:latin typeface="+mj-ea"/>
                <a:ea typeface="+mj-ea"/>
              </a:rPr>
              <a:t>考点</a:t>
            </a:r>
            <a:r>
              <a:rPr lang="zh-CN" altLang="en-US" sz="5500" b="1" dirty="0" smtClean="0">
                <a:solidFill>
                  <a:schemeClr val="bg1"/>
                </a:solidFill>
                <a:latin typeface="+mj-ea"/>
                <a:ea typeface="+mj-ea"/>
              </a:rPr>
              <a:t>四</a:t>
            </a:r>
            <a:r>
              <a:rPr lang="zh-CN" altLang="zh-CN" sz="5500" b="1" dirty="0">
                <a:solidFill>
                  <a:schemeClr val="bg1"/>
                </a:solidFill>
                <a:latin typeface="+mj-ea"/>
                <a:ea typeface="+mj-ea"/>
              </a:rPr>
              <a:t>　</a:t>
            </a:r>
            <a:r>
              <a:rPr lang="en-US" altLang="zh-CN" sz="5500" b="1" dirty="0">
                <a:solidFill>
                  <a:schemeClr val="bg1"/>
                </a:solidFill>
                <a:latin typeface="+mj-ea"/>
                <a:ea typeface="+mj-ea"/>
              </a:rPr>
              <a:t> </a:t>
            </a:r>
            <a:r>
              <a:rPr lang="zh-CN" altLang="zh-CN" sz="5500" b="1" dirty="0" smtClean="0">
                <a:solidFill>
                  <a:schemeClr val="bg1"/>
                </a:solidFill>
                <a:latin typeface="+mj-ea"/>
                <a:ea typeface="+mj-ea"/>
              </a:rPr>
              <a:t>化工</a:t>
            </a:r>
            <a:r>
              <a:rPr lang="zh-CN" altLang="zh-CN" sz="5500" b="1" dirty="0">
                <a:solidFill>
                  <a:schemeClr val="bg1"/>
                </a:solidFill>
                <a:latin typeface="+mj-ea"/>
                <a:ea typeface="+mj-ea"/>
              </a:rPr>
              <a:t>生产中镁、铝</a:t>
            </a:r>
            <a:r>
              <a:rPr lang="zh-CN" altLang="zh-CN" sz="5500" b="1" dirty="0" smtClean="0">
                <a:solidFill>
                  <a:schemeClr val="bg1"/>
                </a:solidFill>
                <a:latin typeface="+mj-ea"/>
                <a:ea typeface="+mj-ea"/>
              </a:rPr>
              <a:t>及其</a:t>
            </a:r>
            <a:endParaRPr lang="en-US" altLang="zh-CN" sz="5500" b="1" dirty="0" smtClean="0">
              <a:solidFill>
                <a:schemeClr val="bg1"/>
              </a:solidFill>
              <a:latin typeface="+mj-ea"/>
              <a:ea typeface="+mj-ea"/>
            </a:endParaRPr>
          </a:p>
          <a:p>
            <a:pPr>
              <a:lnSpc>
                <a:spcPct val="150000"/>
              </a:lnSpc>
              <a:defRPr/>
            </a:pP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化合物的转化关系</a:t>
            </a:r>
            <a:endParaRPr lang="zh-CN" altLang="zh-CN" sz="5500" b="1" dirty="0">
              <a:solidFill>
                <a:schemeClr val="bg1"/>
              </a:solidFill>
              <a:latin typeface="+mj-ea"/>
              <a:ea typeface="+mj-ea"/>
            </a:endParaRPr>
          </a:p>
        </p:txBody>
      </p:sp>
    </p:spTree>
    <p:extLst>
      <p:ext uri="{BB962C8B-B14F-4D97-AF65-F5344CB8AC3E}">
        <p14:creationId xmlns:p14="http://schemas.microsoft.com/office/powerpoint/2010/main" val="3592627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4541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对比记忆镁的化学性质</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1286428"/>
              </p:ext>
            </p:extLst>
          </p:nvPr>
        </p:nvGraphicFramePr>
        <p:xfrm>
          <a:off x="550590" y="909514"/>
          <a:ext cx="10945216" cy="4752528"/>
        </p:xfrm>
        <a:graphic>
          <a:graphicData uri="http://schemas.openxmlformats.org/drawingml/2006/table">
            <a:tbl>
              <a:tblPr/>
              <a:tblGrid>
                <a:gridCol w="3022316"/>
                <a:gridCol w="4301852"/>
                <a:gridCol w="3621048"/>
              </a:tblGrid>
              <a:tr h="792088">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铝</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镁</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4176">
                <a:tc>
                  <a:txBody>
                    <a:bodyPr/>
                    <a:lstStyle/>
                    <a:p>
                      <a:pPr algn="ctr">
                        <a:lnSpc>
                          <a:spcPct val="150000"/>
                        </a:lnSpc>
                        <a:spcAft>
                          <a:spcPts val="0"/>
                        </a:spcAft>
                      </a:pPr>
                      <a:r>
                        <a:rPr lang="zh-CN" sz="2800" kern="100" dirty="0">
                          <a:effectLst/>
                          <a:latin typeface="Times New Roman"/>
                          <a:ea typeface="华文细黑"/>
                          <a:cs typeface="Times New Roman"/>
                        </a:rPr>
                        <a:t>与非金属反应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能被</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氧化</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64">
                <a:tc>
                  <a:txBody>
                    <a:bodyPr/>
                    <a:lstStyle/>
                    <a:p>
                      <a:pPr algn="ctr">
                        <a:lnSpc>
                          <a:spcPct val="150000"/>
                        </a:lnSpc>
                        <a:spcAft>
                          <a:spcPts val="0"/>
                        </a:spcAft>
                      </a:pPr>
                      <a:r>
                        <a:rPr lang="zh-CN" sz="2800" kern="100">
                          <a:effectLst/>
                          <a:latin typeface="Times New Roman"/>
                          <a:ea typeface="华文细黑"/>
                          <a:cs typeface="Times New Roman"/>
                        </a:rPr>
                        <a:t>与水反应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反应很困难</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能与沸水反应</a:t>
                      </a:r>
                      <a:endParaRPr lang="zh-CN" sz="2800" kern="100" dirty="0">
                        <a:effectLst/>
                        <a:latin typeface="宋体"/>
                        <a:cs typeface="Courier New"/>
                      </a:endParaRPr>
                    </a:p>
                    <a:p>
                      <a:pPr algn="l">
                        <a:lnSpc>
                          <a:spcPct val="150000"/>
                        </a:lnSpc>
                        <a:spcAft>
                          <a:spcPts val="0"/>
                        </a:spcAft>
                      </a:pPr>
                      <a:r>
                        <a:rPr lang="en-US" sz="2800" kern="100" dirty="0" smtClean="0">
                          <a:effectLst/>
                          <a:latin typeface="Times New Roman"/>
                          <a:ea typeface="华文细黑"/>
                          <a:cs typeface="Courier New"/>
                        </a:rPr>
                        <a:t>       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2H</a:t>
                      </a:r>
                      <a:r>
                        <a:rPr lang="en-US" sz="2800" kern="100" baseline="-25000" dirty="0" smtClean="0">
                          <a:effectLst/>
                          <a:latin typeface="Times New Roman"/>
                          <a:ea typeface="华文细黑"/>
                          <a:cs typeface="Courier New"/>
                        </a:rPr>
                        <a:t>2</a:t>
                      </a:r>
                      <a:r>
                        <a:rPr lang="en-US" sz="2800" kern="100" dirty="0" smtClean="0">
                          <a:effectLst/>
                          <a:latin typeface="Times New Roman"/>
                          <a:ea typeface="华文细黑"/>
                          <a:cs typeface="Courier New"/>
                        </a:rPr>
                        <a:t>O               </a:t>
                      </a:r>
                    </a:p>
                    <a:p>
                      <a:pPr algn="l">
                        <a:lnSpc>
                          <a:spcPct val="150000"/>
                        </a:lnSpc>
                        <a:spcAft>
                          <a:spcPts val="0"/>
                        </a:spcAft>
                      </a:pPr>
                      <a:r>
                        <a:rPr lang="en-US" sz="2800" kern="100" dirty="0" smtClean="0">
                          <a:effectLst/>
                          <a:latin typeface="Times New Roman"/>
                          <a:ea typeface="华文细黑"/>
                          <a:cs typeface="Courier New"/>
                        </a:rPr>
                        <a:t>         Mg(OH)</a:t>
                      </a:r>
                      <a:r>
                        <a:rPr lang="en-US" sz="2800" kern="100" baseline="-25000" dirty="0" smtClean="0">
                          <a:effectLst/>
                          <a:latin typeface="Times New Roman"/>
                          <a:ea typeface="华文细黑"/>
                          <a:cs typeface="Courier New"/>
                        </a:rPr>
                        <a:t>2</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宋体"/>
                          <a:ea typeface="华文细黑"/>
                          <a:cs typeface="Times New Roman"/>
                        </a:rPr>
                        <a:t>↑</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18470160"/>
              </p:ext>
            </p:extLst>
          </p:nvPr>
        </p:nvGraphicFramePr>
        <p:xfrm>
          <a:off x="7988725" y="1701602"/>
          <a:ext cx="3489325" cy="1595437"/>
        </p:xfrm>
        <a:graphic>
          <a:graphicData uri="http://schemas.openxmlformats.org/presentationml/2006/ole">
            <mc:AlternateContent xmlns:mc="http://schemas.openxmlformats.org/markup-compatibility/2006">
              <mc:Choice xmlns:v="urn:schemas-microsoft-com:vml" Requires="v">
                <p:oleObj spid="_x0000_s2763" name="文档" r:id="rId3" imgW="3489020" imgH="1595937" progId="Word.Document.12">
                  <p:embed/>
                </p:oleObj>
              </mc:Choice>
              <mc:Fallback>
                <p:oleObj name="文档" r:id="rId3" imgW="3489020" imgH="1595937" progId="Word.Document.12">
                  <p:embed/>
                  <p:pic>
                    <p:nvPicPr>
                      <p:cNvPr id="0" name=""/>
                      <p:cNvPicPr/>
                      <p:nvPr/>
                    </p:nvPicPr>
                    <p:blipFill>
                      <a:blip r:embed="rId4"/>
                      <a:stretch>
                        <a:fillRect/>
                      </a:stretch>
                    </p:blipFill>
                    <p:spPr>
                      <a:xfrm>
                        <a:off x="7988725" y="1701602"/>
                        <a:ext cx="3489325" cy="15954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9692577"/>
              </p:ext>
            </p:extLst>
          </p:nvPr>
        </p:nvGraphicFramePr>
        <p:xfrm>
          <a:off x="10283033" y="4058741"/>
          <a:ext cx="1131887" cy="811213"/>
        </p:xfrm>
        <a:graphic>
          <a:graphicData uri="http://schemas.openxmlformats.org/presentationml/2006/ole">
            <mc:AlternateContent xmlns:mc="http://schemas.openxmlformats.org/markup-compatibility/2006">
              <mc:Choice xmlns:v="urn:schemas-microsoft-com:vml" Requires="v">
                <p:oleObj spid="_x0000_s2764" name="文档" r:id="rId5" imgW="1132284" imgH="811109" progId="Word.Document.12">
                  <p:embed/>
                </p:oleObj>
              </mc:Choice>
              <mc:Fallback>
                <p:oleObj name="文档" r:id="rId5" imgW="1132284" imgH="811109" progId="Word.Document.12">
                  <p:embed/>
                  <p:pic>
                    <p:nvPicPr>
                      <p:cNvPr id="0" name=""/>
                      <p:cNvPicPr/>
                      <p:nvPr/>
                    </p:nvPicPr>
                    <p:blipFill>
                      <a:blip r:embed="rId6"/>
                      <a:stretch>
                        <a:fillRect/>
                      </a:stretch>
                    </p:blipFill>
                    <p:spPr>
                      <a:xfrm>
                        <a:off x="10283033" y="4058741"/>
                        <a:ext cx="1131887" cy="811213"/>
                      </a:xfrm>
                      <a:prstGeom prst="rect">
                        <a:avLst/>
                      </a:prstGeom>
                    </p:spPr>
                  </p:pic>
                </p:oleObj>
              </mc:Fallback>
            </mc:AlternateContent>
          </a:graphicData>
        </a:graphic>
      </p:graphicFrame>
      <p:sp>
        <p:nvSpPr>
          <p:cNvPr id="2" name="椭圆 1"/>
          <p:cNvSpPr/>
          <p:nvPr/>
        </p:nvSpPr>
        <p:spPr>
          <a:xfrm>
            <a:off x="8399462" y="4869954"/>
            <a:ext cx="172819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9191550" y="5590034"/>
            <a:ext cx="288032" cy="4320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653980" y="5878066"/>
            <a:ext cx="3409778" cy="738664"/>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如何检验生成的碱？</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0833220" y="5854778"/>
            <a:ext cx="1266692" cy="656846"/>
          </a:xfrm>
          <a:prstGeom prst="rect">
            <a:avLst/>
          </a:prstGeom>
        </p:spPr>
        <p:txBody>
          <a:bodyPr wrap="none">
            <a:spAutoFit/>
          </a:bodyPr>
          <a:lstStyle/>
          <a:p>
            <a:pPr algn="ctr">
              <a:lnSpc>
                <a:spcPct val="150000"/>
              </a:lnSpc>
            </a:pPr>
            <a:r>
              <a:rPr lang="zh-CN" altLang="en-US" sz="2800" b="1" dirty="0">
                <a:solidFill>
                  <a:srgbClr val="0000FF"/>
                </a:solidFill>
                <a:latin typeface="Times New Roman" panose="02020603050405020304" pitchFamily="18" charset="0"/>
                <a:cs typeface="Times New Roman" panose="02020603050405020304" pitchFamily="18" charset="0"/>
              </a:rPr>
              <a:t>用</a:t>
            </a:r>
            <a:r>
              <a:rPr lang="zh-CN" altLang="en-US" sz="2800" b="1" dirty="0" smtClean="0">
                <a:solidFill>
                  <a:srgbClr val="0000FF"/>
                </a:solidFill>
                <a:latin typeface="Times New Roman" panose="02020603050405020304" pitchFamily="18" charset="0"/>
                <a:cs typeface="Times New Roman" panose="02020603050405020304" pitchFamily="18" charset="0"/>
              </a:rPr>
              <a:t>酚酞</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a:off x="8630562" y="4164950"/>
            <a:ext cx="220265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30910" y="4797946"/>
            <a:ext cx="4680520" cy="656846"/>
          </a:xfrm>
          <a:prstGeom prst="rect">
            <a:avLst/>
          </a:prstGeom>
        </p:spPr>
        <p:txBody>
          <a:bodyPr wrap="square">
            <a:spAutoFit/>
          </a:bodyPr>
          <a:lstStyle/>
          <a:p>
            <a:pPr lvl="0">
              <a:lnSpc>
                <a:spcPct val="150000"/>
              </a:lnSpc>
            </a:pPr>
            <a:r>
              <a:rPr lang="en-US" altLang="zh-CN" sz="2800" b="1" kern="100" dirty="0" smtClean="0">
                <a:solidFill>
                  <a:srgbClr val="FF0000"/>
                </a:solidFill>
                <a:latin typeface="Times New Roman"/>
                <a:ea typeface="华文细黑"/>
                <a:cs typeface="Courier New"/>
              </a:rPr>
              <a:t>2Al</a:t>
            </a:r>
            <a:r>
              <a:rPr lang="en-US"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en-US" sz="2800" dirty="0">
                <a:solidFill>
                  <a:srgbClr val="FF0000"/>
                </a:solidFill>
              </a:rPr>
              <a:t>⇌</a:t>
            </a:r>
            <a:r>
              <a:rPr lang="en-US" altLang="zh-CN" sz="2800" b="1" kern="100" dirty="0" smtClean="0">
                <a:solidFill>
                  <a:srgbClr val="FF0000"/>
                </a:solidFill>
                <a:latin typeface="Times New Roman"/>
                <a:ea typeface="华文细黑"/>
                <a:cs typeface="Courier New"/>
              </a:rPr>
              <a:t>2Al(OH)</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cxnSp>
        <p:nvCxnSpPr>
          <p:cNvPr id="14" name="直接连接符 13"/>
          <p:cNvCxnSpPr/>
          <p:nvPr/>
        </p:nvCxnSpPr>
        <p:spPr>
          <a:xfrm>
            <a:off x="4813857" y="4797946"/>
            <a:ext cx="1857413"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7"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23678" y="765498"/>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从海水中提取镁的流程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1050" kern="100" dirty="0">
              <a:effectLst/>
              <a:latin typeface="宋体"/>
              <a:cs typeface="Courier New"/>
            </a:endParaRPr>
          </a:p>
        </p:txBody>
      </p:sp>
      <p:pic>
        <p:nvPicPr>
          <p:cNvPr id="41986" name="Picture 2" descr="\\李笑影\李笑影\2016\一轮\化学\人教版化学\24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92" y="2376564"/>
            <a:ext cx="11731970" cy="31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7472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368441"/>
            <a:ext cx="1138815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主要化学反应：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制石灰乳</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58470537"/>
              </p:ext>
            </p:extLst>
          </p:nvPr>
        </p:nvGraphicFramePr>
        <p:xfrm>
          <a:off x="471510" y="1845618"/>
          <a:ext cx="8370888" cy="1085850"/>
        </p:xfrm>
        <a:graphic>
          <a:graphicData uri="http://schemas.openxmlformats.org/presentationml/2006/ole">
            <mc:AlternateContent xmlns:mc="http://schemas.openxmlformats.org/markup-compatibility/2006">
              <mc:Choice xmlns:v="urn:schemas-microsoft-com:vml" Requires="v">
                <p:oleObj spid="_x0000_s43474" name="文档" r:id="rId3" imgW="8370301" imgH="1085732" progId="Word.Document.12">
                  <p:embed/>
                </p:oleObj>
              </mc:Choice>
              <mc:Fallback>
                <p:oleObj name="文档" r:id="rId3" imgW="8370301" imgH="1085732" progId="Word.Document.12">
                  <p:embed/>
                  <p:pic>
                    <p:nvPicPr>
                      <p:cNvPr id="0" name=""/>
                      <p:cNvPicPr/>
                      <p:nvPr/>
                    </p:nvPicPr>
                    <p:blipFill>
                      <a:blip r:embed="rId4"/>
                      <a:stretch>
                        <a:fillRect/>
                      </a:stretch>
                    </p:blipFill>
                    <p:spPr>
                      <a:xfrm>
                        <a:off x="471510" y="1845618"/>
                        <a:ext cx="8370888" cy="1085850"/>
                      </a:xfrm>
                      <a:prstGeom prst="rect">
                        <a:avLst/>
                      </a:prstGeom>
                    </p:spPr>
                  </p:pic>
                </p:oleObj>
              </mc:Fallback>
            </mc:AlternateContent>
          </a:graphicData>
        </a:graphic>
      </p:graphicFrame>
      <p:sp>
        <p:nvSpPr>
          <p:cNvPr id="5" name="矩形 4"/>
          <p:cNvSpPr/>
          <p:nvPr/>
        </p:nvSpPr>
        <p:spPr>
          <a:xfrm>
            <a:off x="352841" y="2656756"/>
            <a:ext cx="10793813" cy="140641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49613944"/>
              </p:ext>
            </p:extLst>
          </p:nvPr>
        </p:nvGraphicFramePr>
        <p:xfrm>
          <a:off x="471510" y="4216152"/>
          <a:ext cx="8370888" cy="1085850"/>
        </p:xfrm>
        <a:graphic>
          <a:graphicData uri="http://schemas.openxmlformats.org/presentationml/2006/ole">
            <mc:AlternateContent xmlns:mc="http://schemas.openxmlformats.org/markup-compatibility/2006">
              <mc:Choice xmlns:v="urn:schemas-microsoft-com:vml" Requires="v">
                <p:oleObj spid="_x0000_s43475" name="文档" r:id="rId5" imgW="8370301" imgH="1085732" progId="Word.Document.12">
                  <p:embed/>
                </p:oleObj>
              </mc:Choice>
              <mc:Fallback>
                <p:oleObj name="文档" r:id="rId5" imgW="8370301" imgH="1085732" progId="Word.Document.12">
                  <p:embed/>
                  <p:pic>
                    <p:nvPicPr>
                      <p:cNvPr id="0" name=""/>
                      <p:cNvPicPr/>
                      <p:nvPr/>
                    </p:nvPicPr>
                    <p:blipFill>
                      <a:blip r:embed="rId6"/>
                      <a:stretch>
                        <a:fillRect/>
                      </a:stretch>
                    </p:blipFill>
                    <p:spPr>
                      <a:xfrm>
                        <a:off x="471510" y="4216152"/>
                        <a:ext cx="8370888" cy="1085850"/>
                      </a:xfrm>
                      <a:prstGeom prst="rect">
                        <a:avLst/>
                      </a:prstGeom>
                    </p:spPr>
                  </p:pic>
                </p:oleObj>
              </mc:Fallback>
            </mc:AlternateContent>
          </a:graphicData>
        </a:graphic>
      </p:graphicFrame>
    </p:spTree>
    <p:extLst>
      <p:ext uri="{BB962C8B-B14F-4D97-AF65-F5344CB8AC3E}">
        <p14:creationId xmlns:p14="http://schemas.microsoft.com/office/powerpoint/2010/main" val="36407132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396250"/>
            <a:ext cx="11388152" cy="4257680"/>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工业炼铝的流程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铝是地壳中含量最多的金属元素，在自然界主要以化合态的形式存在于氧化铝中。铝土矿的主要成分是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，此外还含有少量</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等杂质，冶炼金属铝很重要的一个过程是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的提纯。由于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是两性氧化物，而杂质</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是碱性氧化物，因而可设计出两种提纯氧化铝的方案</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7343487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261442"/>
            <a:ext cx="11388152" cy="19802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方案一：碱溶法</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讨论回答下列问题：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两步骤中可能发生反应的离子方程式。</a:t>
            </a:r>
            <a:endParaRPr lang="zh-CN" altLang="zh-CN" sz="1050" kern="100" dirty="0">
              <a:effectLst/>
              <a:latin typeface="宋体"/>
              <a:cs typeface="Courier New"/>
            </a:endParaRPr>
          </a:p>
        </p:txBody>
      </p:sp>
      <p:pic>
        <p:nvPicPr>
          <p:cNvPr id="44034" name="Picture 2" descr="\\李笑影\李笑影\2016\一轮\化学\人教版化学\218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89" y="2637706"/>
            <a:ext cx="8938464" cy="330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85584" y="3415280"/>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986058" y="3789834"/>
            <a:ext cx="144302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Na</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AlF</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6</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7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090458435"/>
              </p:ext>
            </p:extLst>
          </p:nvPr>
        </p:nvGraphicFramePr>
        <p:xfrm>
          <a:off x="622598" y="2349674"/>
          <a:ext cx="10715625" cy="1038225"/>
        </p:xfrm>
        <a:graphic>
          <a:graphicData uri="http://schemas.openxmlformats.org/presentationml/2006/ole">
            <mc:AlternateContent xmlns:mc="http://schemas.openxmlformats.org/markup-compatibility/2006">
              <mc:Choice xmlns:v="urn:schemas-microsoft-com:vml" Requires="v">
                <p:oleObj spid="_x0000_s45514" name="文档" r:id="rId3" imgW="10719928" imgH="1040465" progId="Word.Document.12">
                  <p:embed/>
                </p:oleObj>
              </mc:Choice>
              <mc:Fallback>
                <p:oleObj name="文档" r:id="rId3" imgW="10719928" imgH="1040465" progId="Word.Document.12">
                  <p:embed/>
                  <p:pic>
                    <p:nvPicPr>
                      <p:cNvPr id="0" name=""/>
                      <p:cNvPicPr/>
                      <p:nvPr/>
                    </p:nvPicPr>
                    <p:blipFill>
                      <a:blip r:embed="rId4"/>
                      <a:stretch>
                        <a:fillRect/>
                      </a:stretch>
                    </p:blipFill>
                    <p:spPr>
                      <a:xfrm>
                        <a:off x="622598" y="2349674"/>
                        <a:ext cx="10715625" cy="1038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3177561"/>
              </p:ext>
            </p:extLst>
          </p:nvPr>
        </p:nvGraphicFramePr>
        <p:xfrm>
          <a:off x="641350" y="3205163"/>
          <a:ext cx="10604500" cy="1866900"/>
        </p:xfrm>
        <a:graphic>
          <a:graphicData uri="http://schemas.openxmlformats.org/presentationml/2006/ole">
            <mc:AlternateContent xmlns:mc="http://schemas.openxmlformats.org/markup-compatibility/2006">
              <mc:Choice xmlns:v="urn:schemas-microsoft-com:vml" Requires="v">
                <p:oleObj spid="_x0000_s45515" name="文档" r:id="rId5" imgW="10719928" imgH="1892148" progId="Word.Document.12">
                  <p:embed/>
                </p:oleObj>
              </mc:Choice>
              <mc:Fallback>
                <p:oleObj name="文档" r:id="rId5" imgW="10719928" imgH="1892148" progId="Word.Document.12">
                  <p:embed/>
                  <p:pic>
                    <p:nvPicPr>
                      <p:cNvPr id="0" name=""/>
                      <p:cNvPicPr/>
                      <p:nvPr/>
                    </p:nvPicPr>
                    <p:blipFill>
                      <a:blip r:embed="rId6"/>
                      <a:stretch>
                        <a:fillRect/>
                      </a:stretch>
                    </p:blipFill>
                    <p:spPr>
                      <a:xfrm>
                        <a:off x="641350" y="3205163"/>
                        <a:ext cx="10604500" cy="1866900"/>
                      </a:xfrm>
                      <a:prstGeom prst="rect">
                        <a:avLst/>
                      </a:prstGeom>
                    </p:spPr>
                  </p:pic>
                </p:oleObj>
              </mc:Fallback>
            </mc:AlternateContent>
          </a:graphicData>
        </a:graphic>
      </p:graphicFrame>
    </p:spTree>
    <p:extLst>
      <p:ext uri="{BB962C8B-B14F-4D97-AF65-F5344CB8AC3E}">
        <p14:creationId xmlns:p14="http://schemas.microsoft.com/office/powerpoint/2010/main" val="206995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2589649"/>
            <a:ext cx="11185087" cy="2208297"/>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步骤</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中得到较纯的</a:t>
            </a:r>
            <a:r>
              <a:rPr lang="en-US" altLang="zh-CN" sz="2800" kern="100" dirty="0">
                <a:solidFill>
                  <a:prstClr val="black"/>
                </a:solidFill>
                <a:latin typeface="Times New Roman"/>
                <a:ea typeface="华文细黑"/>
                <a:cs typeface="Courier New"/>
              </a:rPr>
              <a:t>Al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，可能含有</a:t>
            </a:r>
            <a:r>
              <a:rPr lang="en-US" altLang="zh-CN" sz="2800" kern="100" dirty="0">
                <a:solidFill>
                  <a:prstClr val="black"/>
                </a:solidFill>
                <a:latin typeface="Times New Roman"/>
                <a:ea typeface="华文细黑"/>
                <a:cs typeface="Courier New"/>
              </a:rPr>
              <a:t>_____</a:t>
            </a:r>
            <a:r>
              <a:rPr lang="zh-CN" altLang="zh-CN" sz="2800" kern="100" dirty="0">
                <a:solidFill>
                  <a:prstClr val="black"/>
                </a:solidFill>
                <a:latin typeface="Times New Roman"/>
                <a:ea typeface="华文细黑"/>
                <a:cs typeface="Times New Roman"/>
              </a:rPr>
              <a:t>杂质，在电解时它不会影响铝的纯度的原因：</a:t>
            </a:r>
            <a:r>
              <a:rPr lang="en-US" altLang="zh-CN" sz="2800" kern="100" dirty="0">
                <a:solidFill>
                  <a:prstClr val="black"/>
                </a:solidFill>
                <a:latin typeface="Times New Roman"/>
                <a:ea typeface="华文细黑"/>
                <a:cs typeface="Courier New"/>
              </a:rPr>
              <a:t>_________________________________________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4" name="矩形 3"/>
          <p:cNvSpPr/>
          <p:nvPr/>
        </p:nvSpPr>
        <p:spPr>
          <a:xfrm>
            <a:off x="344091" y="521902"/>
            <a:ext cx="11388152" cy="2239050"/>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中不用盐酸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酸化的理由</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93774" y="491892"/>
            <a:ext cx="11057037" cy="2115900"/>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因为</a:t>
            </a:r>
            <a:r>
              <a:rPr lang="en-US" altLang="zh-CN" sz="2800" kern="100" dirty="0" err="1" smtClean="0">
                <a:solidFill>
                  <a:srgbClr val="0000FF"/>
                </a:solidFill>
                <a:latin typeface="Times New Roman"/>
                <a:ea typeface="华文细黑"/>
                <a:cs typeface="Courier New"/>
              </a:rPr>
              <a:t>AlO</a:t>
            </a:r>
            <a:r>
              <a:rPr lang="en-US" altLang="zh-CN" sz="2800" kern="100" dirty="0" smtClean="0">
                <a:solidFill>
                  <a:srgbClr val="0000FF"/>
                </a:solidFill>
                <a:latin typeface="Times New Roman"/>
                <a:ea typeface="华文细黑"/>
                <a:cs typeface="Courier New"/>
              </a:rPr>
              <a:t> </a:t>
            </a:r>
            <a:r>
              <a:rPr lang="zh-CN" altLang="zh-CN" sz="2800" kern="100" dirty="0" smtClean="0">
                <a:solidFill>
                  <a:srgbClr val="0000FF"/>
                </a:solidFill>
                <a:latin typeface="Times New Roman"/>
                <a:ea typeface="华文细黑"/>
                <a:cs typeface="Times New Roman"/>
              </a:rPr>
              <a:t>与</a:t>
            </a:r>
            <a:r>
              <a:rPr lang="zh-CN" altLang="zh-CN" sz="2800" kern="100" dirty="0">
                <a:solidFill>
                  <a:srgbClr val="0000FF"/>
                </a:solidFill>
                <a:latin typeface="Times New Roman"/>
                <a:ea typeface="华文细黑"/>
                <a:cs typeface="Times New Roman"/>
              </a:rPr>
              <a:t>酸反应生成的</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具有两性，可溶于强酸，不易控制酸的量；</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廉价而且生成的副产物</a:t>
            </a:r>
            <a:r>
              <a:rPr lang="en-US" altLang="zh-CN" sz="2800" kern="100" dirty="0">
                <a:solidFill>
                  <a:srgbClr val="0000FF"/>
                </a:solidFill>
                <a:latin typeface="Times New Roman"/>
                <a:ea typeface="华文细黑"/>
                <a:cs typeface="Courier New"/>
              </a:rPr>
              <a:t>NaHCO</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用途广泛，经济效益</a:t>
            </a:r>
            <a:r>
              <a:rPr lang="zh-CN" altLang="zh-CN" sz="2800" kern="100" dirty="0" smtClean="0">
                <a:solidFill>
                  <a:srgbClr val="0000FF"/>
                </a:solidFill>
                <a:latin typeface="Times New Roman"/>
                <a:ea typeface="华文细黑"/>
                <a:cs typeface="Times New Roman"/>
              </a:rPr>
              <a:t>好</a:t>
            </a:r>
            <a:endParaRPr lang="en-US" altLang="zh-CN" sz="2800" kern="100" dirty="0" smtClean="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82719102"/>
              </p:ext>
            </p:extLst>
          </p:nvPr>
        </p:nvGraphicFramePr>
        <p:xfrm>
          <a:off x="8868741" y="624730"/>
          <a:ext cx="415925" cy="723900"/>
        </p:xfrm>
        <a:graphic>
          <a:graphicData uri="http://schemas.openxmlformats.org/presentationml/2006/ole">
            <mc:AlternateContent xmlns:mc="http://schemas.openxmlformats.org/markup-compatibility/2006">
              <mc:Choice xmlns:v="urn:schemas-microsoft-com:vml" Requires="v">
                <p:oleObj spid="_x0000_s46309" name="文档" r:id="rId3" imgW="416551" imgH="723626" progId="Word.Document.12">
                  <p:embed/>
                </p:oleObj>
              </mc:Choice>
              <mc:Fallback>
                <p:oleObj name="文档" r:id="rId3" imgW="416551" imgH="723626" progId="Word.Document.12">
                  <p:embed/>
                  <p:pic>
                    <p:nvPicPr>
                      <p:cNvPr id="0" name=""/>
                      <p:cNvPicPr/>
                      <p:nvPr/>
                    </p:nvPicPr>
                    <p:blipFill>
                      <a:blip r:embed="rId4"/>
                      <a:stretch>
                        <a:fillRect/>
                      </a:stretch>
                    </p:blipFill>
                    <p:spPr>
                      <a:xfrm>
                        <a:off x="8868741" y="624730"/>
                        <a:ext cx="415925" cy="723900"/>
                      </a:xfrm>
                      <a:prstGeom prst="rect">
                        <a:avLst/>
                      </a:prstGeom>
                    </p:spPr>
                  </p:pic>
                </p:oleObj>
              </mc:Fallback>
            </mc:AlternateContent>
          </a:graphicData>
        </a:graphic>
      </p:graphicFrame>
      <p:sp>
        <p:nvSpPr>
          <p:cNvPr id="9" name="矩形 8"/>
          <p:cNvSpPr/>
          <p:nvPr/>
        </p:nvSpPr>
        <p:spPr>
          <a:xfrm>
            <a:off x="416099" y="3237721"/>
            <a:ext cx="11010769" cy="1405641"/>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en-US" altLang="zh-CN" sz="2800" kern="100" dirty="0">
                <a:solidFill>
                  <a:srgbClr val="0000FF"/>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由于</a:t>
            </a:r>
            <a:r>
              <a:rPr lang="en-US" altLang="zh-CN" sz="2800" kern="100" dirty="0">
                <a:solidFill>
                  <a:srgbClr val="0000FF"/>
                </a:solidFill>
                <a:latin typeface="Times New Roman"/>
                <a:ea typeface="华文细黑"/>
                <a:cs typeface="Courier New"/>
              </a:rPr>
              <a:t>SiO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的熔点很高，在加热到</a:t>
            </a:r>
            <a:r>
              <a:rPr lang="en-US" altLang="zh-CN" sz="2800" kern="100" dirty="0">
                <a:solidFill>
                  <a:srgbClr val="0000FF"/>
                </a:solidFill>
                <a:latin typeface="Times New Roman"/>
                <a:ea typeface="华文细黑"/>
                <a:cs typeface="Courier New"/>
              </a:rPr>
              <a:t>1 000 </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左右时不会熔化，因而不影响铝的纯度</a:t>
            </a:r>
            <a:endParaRPr lang="zh-CN" altLang="zh-CN" sz="2800" kern="100" dirty="0">
              <a:solidFill>
                <a:srgbClr val="0000FF"/>
              </a:solidFill>
              <a:effectLst/>
              <a:latin typeface="宋体"/>
              <a:cs typeface="Courier New"/>
            </a:endParaRPr>
          </a:p>
        </p:txBody>
      </p:sp>
      <p:sp>
        <p:nvSpPr>
          <p:cNvPr id="12" name="矩形 11"/>
          <p:cNvSpPr/>
          <p:nvPr/>
        </p:nvSpPr>
        <p:spPr>
          <a:xfrm>
            <a:off x="6868001" y="2709282"/>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SiO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655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6590"/>
            <a:ext cx="11388152"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方案二：酸</a:t>
            </a:r>
            <a:r>
              <a:rPr lang="zh-CN" altLang="zh-CN" sz="2800" kern="100">
                <a:latin typeface="Times New Roman"/>
                <a:ea typeface="华文细黑"/>
                <a:cs typeface="Times New Roman"/>
              </a:rPr>
              <a:t>溶</a:t>
            </a:r>
            <a:r>
              <a:rPr lang="zh-CN" altLang="zh-CN" sz="2800" kern="100" smtClean="0">
                <a:latin typeface="Times New Roman"/>
                <a:ea typeface="华文细黑"/>
                <a:cs typeface="Times New Roman"/>
              </a:rPr>
              <a:t>法</a:t>
            </a:r>
            <a:endParaRPr lang="zh-CN" altLang="zh-CN" sz="1050" kern="100" dirty="0">
              <a:latin typeface="宋体"/>
              <a:cs typeface="Courier New"/>
            </a:endParaRPr>
          </a:p>
        </p:txBody>
      </p:sp>
      <p:pic>
        <p:nvPicPr>
          <p:cNvPr id="47106" name="Picture 2" descr="\\李笑影\李笑影\2016\一轮\化学\人教版化学\219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658" y="775023"/>
            <a:ext cx="8944840" cy="252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550" y="3213770"/>
            <a:ext cx="11639246"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讨论回答下列问题：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中可能发生反应的离子方程式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smtClean="0">
                <a:solidFill>
                  <a:srgbClr val="FF0000"/>
                </a:solidFill>
                <a:latin typeface="宋体"/>
                <a:ea typeface="华文细黑"/>
                <a:cs typeface="Times New Roman"/>
              </a:rPr>
              <a:t>①</a:t>
            </a:r>
            <a:r>
              <a:rPr lang="en-US" altLang="zh-CN" sz="2800" b="1" kern="100" dirty="0" smtClean="0">
                <a:solidFill>
                  <a:srgbClr val="FF0000"/>
                </a:solidFill>
                <a:latin typeface="Times New Roman"/>
                <a:ea typeface="华文细黑"/>
                <a:cs typeface="Courier New"/>
              </a:rPr>
              <a:t>Al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p>
          <a:p>
            <a:pPr algn="just">
              <a:lnSpc>
                <a:spcPts val="5500"/>
              </a:lnSpc>
              <a:spcAft>
                <a:spcPts val="0"/>
              </a:spcAft>
            </a:pPr>
            <a:r>
              <a:rPr lang="en-US" altLang="zh-CN" sz="2800" b="1" kern="100" dirty="0" smtClean="0">
                <a:solidFill>
                  <a:srgbClr val="FF0000"/>
                </a:solidFill>
                <a:latin typeface="宋体"/>
                <a:ea typeface="华文细黑"/>
                <a:cs typeface="Times New Roman"/>
              </a:rPr>
              <a:t>②</a:t>
            </a:r>
            <a:r>
              <a:rPr lang="en-US" altLang="zh-CN" sz="2800" b="1" kern="100" dirty="0" smtClean="0">
                <a:solidFill>
                  <a:srgbClr val="FF0000"/>
                </a:solidFill>
                <a:latin typeface="Times New Roman"/>
                <a:ea typeface="华文细黑"/>
                <a:cs typeface="Courier New"/>
              </a:rPr>
              <a:t>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4OH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a:t>
            </a:r>
            <a:r>
              <a:rPr lang="en-US" altLang="zh-CN" sz="2800" b="1" kern="100" dirty="0" err="1" smtClean="0">
                <a:solidFill>
                  <a:srgbClr val="FF0000"/>
                </a:solidFill>
                <a:latin typeface="Times New Roman"/>
                <a:ea typeface="华文细黑"/>
                <a:cs typeface="Courier New"/>
              </a:rPr>
              <a:t>AlO</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3OH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122759415"/>
              </p:ext>
            </p:extLst>
          </p:nvPr>
        </p:nvGraphicFramePr>
        <p:xfrm>
          <a:off x="3800475" y="5437188"/>
          <a:ext cx="368300" cy="609600"/>
        </p:xfrm>
        <a:graphic>
          <a:graphicData uri="http://schemas.openxmlformats.org/presentationml/2006/ole">
            <mc:AlternateContent xmlns:mc="http://schemas.openxmlformats.org/markup-compatibility/2006">
              <mc:Choice xmlns:v="urn:schemas-microsoft-com:vml" Requires="v">
                <p:oleObj spid="_x0000_s47332" name="文档" r:id="rId4" imgW="369028" imgH="609502" progId="Word.Document.12">
                  <p:embed/>
                </p:oleObj>
              </mc:Choice>
              <mc:Fallback>
                <p:oleObj name="文档" r:id="rId4" imgW="369028" imgH="609502" progId="Word.Document.12">
                  <p:embed/>
                  <p:pic>
                    <p:nvPicPr>
                      <p:cNvPr id="0" name=""/>
                      <p:cNvPicPr/>
                      <p:nvPr/>
                    </p:nvPicPr>
                    <p:blipFill>
                      <a:blip r:embed="rId5"/>
                      <a:stretch>
                        <a:fillRect/>
                      </a:stretch>
                    </p:blipFill>
                    <p:spPr>
                      <a:xfrm>
                        <a:off x="3800475" y="5437188"/>
                        <a:ext cx="368300" cy="6096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327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644" y="455905"/>
            <a:ext cx="11388152" cy="1533729"/>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中不用氨水沉淀</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____________________________</a:t>
            </a:r>
          </a:p>
          <a:p>
            <a:pPr>
              <a:lnSpc>
                <a:spcPts val="5500"/>
              </a:lnSpc>
              <a:spcAft>
                <a:spcPts val="0"/>
              </a:spcAft>
            </a:pPr>
            <a:r>
              <a:rPr lang="en-US" altLang="zh-CN" sz="2800" kern="100" dirty="0" smtClean="0">
                <a:latin typeface="Times New Roman"/>
                <a:ea typeface="华文细黑"/>
              </a:rPr>
              <a:t>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506841" y="455905"/>
            <a:ext cx="10901751" cy="1339085"/>
          </a:xfrm>
          <a:prstGeom prst="rect">
            <a:avLst/>
          </a:prstGeom>
        </p:spPr>
        <p:txBody>
          <a:bodyPr>
            <a:spAutoFit/>
          </a:bodyPr>
          <a:lstStyle/>
          <a:p>
            <a:pPr algn="just">
              <a:lnSpc>
                <a:spcPts val="5200"/>
              </a:lnSpc>
              <a:spcAft>
                <a:spcPts val="0"/>
              </a:spcAft>
            </a:pPr>
            <a:r>
              <a:rPr lang="en-US" altLang="zh-CN" sz="2800" kern="100" dirty="0" smtClean="0">
                <a:solidFill>
                  <a:schemeClr val="accent6">
                    <a:lumMod val="75000"/>
                  </a:schemeClr>
                </a:solidFill>
                <a:latin typeface="Times New Roman"/>
                <a:ea typeface="华文细黑"/>
                <a:cs typeface="Courier New"/>
              </a:rPr>
              <a:t>					Al(OH)</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只能溶于强碱，不能溶于氨水，用氨水不能将</a:t>
            </a:r>
            <a:r>
              <a:rPr lang="en-US" altLang="zh-CN" sz="2800" kern="100" dirty="0">
                <a:solidFill>
                  <a:schemeClr val="accent6">
                    <a:lumMod val="75000"/>
                  </a:schemeClr>
                </a:solidFill>
                <a:latin typeface="Times New Roman"/>
                <a:ea typeface="华文细黑"/>
                <a:cs typeface="Courier New"/>
              </a:rPr>
              <a:t>Fe(OH)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和</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分离</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764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6167" y="621482"/>
            <a:ext cx="11688154"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铝的提炼过程</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铝土矿的主要成分为氧化铝、氧化铁和二氧化硅，工业上经过下列工艺可以冶炼金属铝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766" y="2613374"/>
            <a:ext cx="7612564" cy="8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24458" y="3341178"/>
            <a:ext cx="11639246"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中除加试剂外，还需要进行过滤操作</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中铝元素的化合价相同</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中需要通入过量的氨气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进行的操作是加热，而且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一定是氧化铝</a:t>
            </a:r>
            <a:endParaRPr lang="zh-CN" altLang="zh-CN" sz="2800" kern="100" dirty="0">
              <a:effectLst/>
              <a:latin typeface="宋体"/>
              <a:cs typeface="Courier New"/>
            </a:endParaRPr>
          </a:p>
        </p:txBody>
      </p:sp>
      <p:sp>
        <p:nvSpPr>
          <p:cNvPr id="7"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71604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621482"/>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后的体系中含有固体二氧化硅，需要过滤除去，反应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后的体系中含有氢氧化铁沉淀，需要过滤除去，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元素分别以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形式存在，其中铝的化合价都是＋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制备氢氧化铝需要通入过量二氧化碳，</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氢氧化铝制备氧化铝，加热即可，</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48453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2690146"/>
              </p:ext>
            </p:extLst>
          </p:nvPr>
        </p:nvGraphicFramePr>
        <p:xfrm>
          <a:off x="406574" y="477466"/>
          <a:ext cx="11233248" cy="3629795"/>
        </p:xfrm>
        <a:graphic>
          <a:graphicData uri="http://schemas.openxmlformats.org/drawingml/2006/table">
            <a:tbl>
              <a:tblPr/>
              <a:tblGrid>
                <a:gridCol w="2984059"/>
                <a:gridCol w="4247398"/>
                <a:gridCol w="4001791"/>
              </a:tblGrid>
              <a:tr h="907449">
                <a:tc>
                  <a:txBody>
                    <a:bodyPr/>
                    <a:lstStyle/>
                    <a:p>
                      <a:pPr algn="ctr">
                        <a:lnSpc>
                          <a:spcPct val="150000"/>
                        </a:lnSpc>
                        <a:spcAft>
                          <a:spcPts val="0"/>
                        </a:spcAft>
                      </a:pPr>
                      <a:r>
                        <a:rPr lang="zh-CN" sz="2800" kern="100" dirty="0">
                          <a:effectLst/>
                          <a:latin typeface="Times New Roman"/>
                          <a:ea typeface="华文细黑"/>
                          <a:cs typeface="Times New Roman"/>
                        </a:rPr>
                        <a:t>与碱反应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能溶于强碱溶液</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2346">
                <a:tc>
                  <a:txBody>
                    <a:bodyPr/>
                    <a:lstStyle/>
                    <a:p>
                      <a:pPr algn="ctr">
                        <a:lnSpc>
                          <a:spcPct val="150000"/>
                        </a:lnSpc>
                        <a:spcAft>
                          <a:spcPts val="0"/>
                        </a:spcAft>
                      </a:pPr>
                      <a:r>
                        <a:rPr lang="zh-CN" sz="2800" kern="100" dirty="0">
                          <a:effectLst/>
                          <a:latin typeface="Times New Roman"/>
                          <a:ea typeface="华文细黑"/>
                          <a:cs typeface="Times New Roman"/>
                        </a:rPr>
                        <a:t>与某些氧化物反应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a:t>
                      </a:r>
                      <a:r>
                        <a:rPr lang="zh-CN" sz="2800" kern="100" spc="-100" dirty="0">
                          <a:effectLst/>
                          <a:latin typeface="Times New Roman"/>
                          <a:ea typeface="华文细黑"/>
                          <a:cs typeface="Times New Roman"/>
                        </a:rPr>
                        <a:t>与</a:t>
                      </a:r>
                      <a:r>
                        <a:rPr lang="en-US" sz="2800" kern="100" spc="-100" dirty="0">
                          <a:effectLst/>
                          <a:latin typeface="Times New Roman"/>
                          <a:ea typeface="华文细黑"/>
                          <a:cs typeface="Courier New"/>
                        </a:rPr>
                        <a:t>Fe</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smtClean="0">
                          <a:effectLst/>
                          <a:latin typeface="Times New Roman"/>
                          <a:ea typeface="华文细黑"/>
                          <a:cs typeface="Times New Roman"/>
                        </a:rPr>
                        <a:t>、</a:t>
                      </a:r>
                      <a:r>
                        <a:rPr lang="en-US" sz="2800" kern="100" spc="-100" dirty="0" smtClean="0">
                          <a:effectLst/>
                          <a:latin typeface="Times New Roman"/>
                          <a:ea typeface="华文细黑"/>
                          <a:cs typeface="Courier New"/>
                        </a:rPr>
                        <a:t>MnO</a:t>
                      </a:r>
                      <a:r>
                        <a:rPr lang="en-US" sz="2800" kern="100" spc="-100" baseline="-25000" dirty="0" smtClean="0">
                          <a:effectLst/>
                          <a:latin typeface="Times New Roman"/>
                          <a:ea typeface="华文细黑"/>
                          <a:cs typeface="Courier New"/>
                        </a:rPr>
                        <a:t>2</a:t>
                      </a:r>
                      <a:r>
                        <a:rPr lang="zh-CN" sz="2800" kern="100" spc="-100" dirty="0">
                          <a:effectLst/>
                          <a:latin typeface="Times New Roman"/>
                          <a:ea typeface="华文细黑"/>
                          <a:cs typeface="Times New Roman"/>
                        </a:rPr>
                        <a:t>、</a:t>
                      </a:r>
                      <a:r>
                        <a:rPr lang="en-US" sz="2800" kern="100" spc="-100" dirty="0">
                          <a:effectLst/>
                          <a:latin typeface="Times New Roman"/>
                          <a:ea typeface="华文细黑"/>
                          <a:cs typeface="Courier New"/>
                        </a:rPr>
                        <a:t>Cr</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a:effectLst/>
                          <a:latin typeface="Times New Roman"/>
                          <a:ea typeface="华文细黑"/>
                          <a:cs typeface="Times New Roman"/>
                        </a:rPr>
                        <a:t>等金属氧化物发生铝热反应</a:t>
                      </a:r>
                      <a:endParaRPr lang="zh-CN" sz="2800" kern="100" spc="-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能在</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中燃烧：</a:t>
                      </a:r>
                      <a:r>
                        <a:rPr lang="en-US" sz="2800" kern="100" dirty="0">
                          <a:effectLst/>
                          <a:latin typeface="Times New Roman"/>
                          <a:ea typeface="华文细黑"/>
                          <a:cs typeface="Courier New"/>
                        </a:rPr>
                        <a:t>2Mg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CO</a:t>
                      </a:r>
                      <a:r>
                        <a:rPr lang="en-US" sz="2800" kern="100" baseline="-25000" dirty="0" smtClean="0">
                          <a:effectLst/>
                          <a:latin typeface="Times New Roman"/>
                          <a:ea typeface="华文细黑"/>
                          <a:cs typeface="Courier New"/>
                        </a:rPr>
                        <a:t>2                   </a:t>
                      </a:r>
                      <a:r>
                        <a:rPr lang="en-US" sz="2800" kern="100" dirty="0" smtClean="0">
                          <a:effectLst/>
                          <a:latin typeface="Times New Roman"/>
                          <a:ea typeface="华文细黑"/>
                          <a:cs typeface="Courier New"/>
                        </a:rPr>
                        <a:t>2MgO</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C</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01888140"/>
              </p:ext>
            </p:extLst>
          </p:nvPr>
        </p:nvGraphicFramePr>
        <p:xfrm>
          <a:off x="8753402" y="2637706"/>
          <a:ext cx="1149350" cy="811213"/>
        </p:xfrm>
        <a:graphic>
          <a:graphicData uri="http://schemas.openxmlformats.org/presentationml/2006/ole">
            <mc:AlternateContent xmlns:mc="http://schemas.openxmlformats.org/markup-compatibility/2006">
              <mc:Choice xmlns:v="urn:schemas-microsoft-com:vml" Requires="v">
                <p:oleObj spid="_x0000_s3430" name="文档" r:id="rId3" imgW="1149926" imgH="811109" progId="Word.Document.12">
                  <p:embed/>
                </p:oleObj>
              </mc:Choice>
              <mc:Fallback>
                <p:oleObj name="文档" r:id="rId3" imgW="1149926" imgH="811109" progId="Word.Document.12">
                  <p:embed/>
                  <p:pic>
                    <p:nvPicPr>
                      <p:cNvPr id="0" name=""/>
                      <p:cNvPicPr/>
                      <p:nvPr/>
                    </p:nvPicPr>
                    <p:blipFill>
                      <a:blip r:embed="rId4"/>
                      <a:stretch>
                        <a:fillRect/>
                      </a:stretch>
                    </p:blipFill>
                    <p:spPr>
                      <a:xfrm>
                        <a:off x="8753402" y="2637706"/>
                        <a:ext cx="1149350" cy="811213"/>
                      </a:xfrm>
                      <a:prstGeom prst="rect">
                        <a:avLst/>
                      </a:prstGeom>
                    </p:spPr>
                  </p:pic>
                </p:oleObj>
              </mc:Fallback>
            </mc:AlternateContent>
          </a:graphicData>
        </a:graphic>
      </p:graphicFrame>
      <p:sp>
        <p:nvSpPr>
          <p:cNvPr id="6" name="矩形 5"/>
          <p:cNvSpPr/>
          <p:nvPr/>
        </p:nvSpPr>
        <p:spPr>
          <a:xfrm>
            <a:off x="334566" y="4149874"/>
            <a:ext cx="10793813"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铝的用途</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纯铝用作导线，</a:t>
            </a:r>
            <a:r>
              <a:rPr lang="zh-CN" altLang="zh-CN" sz="2800" b="1" kern="100" dirty="0">
                <a:solidFill>
                  <a:srgbClr val="FF0000"/>
                </a:solidFill>
                <a:latin typeface="Times New Roman"/>
                <a:ea typeface="华文细黑"/>
                <a:cs typeface="Times New Roman"/>
              </a:rPr>
              <a:t>铝合金</a:t>
            </a:r>
            <a:r>
              <a:rPr lang="zh-CN" altLang="zh-CN" sz="2800" kern="100" dirty="0">
                <a:latin typeface="Times New Roman"/>
                <a:ea typeface="华文细黑"/>
                <a:cs typeface="Times New Roman"/>
              </a:rPr>
              <a:t>用于制造</a:t>
            </a:r>
            <a:r>
              <a:rPr lang="zh-CN" altLang="zh-CN" sz="2800" b="1" kern="100" dirty="0">
                <a:solidFill>
                  <a:srgbClr val="FF0000"/>
                </a:solidFill>
                <a:latin typeface="Times New Roman"/>
                <a:ea typeface="华文细黑"/>
                <a:cs typeface="Times New Roman"/>
              </a:rPr>
              <a:t>汽车、飞机、</a:t>
            </a:r>
            <a:r>
              <a:rPr lang="zh-CN" altLang="zh-CN" sz="2800" kern="100" dirty="0">
                <a:latin typeface="Times New Roman"/>
                <a:ea typeface="华文细黑"/>
                <a:cs typeface="Times New Roman"/>
              </a:rPr>
              <a:t>生活用品等。</a:t>
            </a:r>
            <a:endParaRPr lang="zh-CN" altLang="zh-CN" sz="2800" kern="100" dirty="0">
              <a:effectLst/>
              <a:latin typeface="宋体"/>
              <a:cs typeface="Courier New"/>
            </a:endParaRPr>
          </a:p>
        </p:txBody>
      </p:sp>
      <p:grpSp>
        <p:nvGrpSpPr>
          <p:cNvPr id="7" name="组合 6"/>
          <p:cNvGrpSpPr/>
          <p:nvPr/>
        </p:nvGrpSpPr>
        <p:grpSpPr>
          <a:xfrm>
            <a:off x="3560819" y="3356635"/>
            <a:ext cx="4046555" cy="721231"/>
            <a:chOff x="3560819" y="3356635"/>
            <a:chExt cx="4046555" cy="721231"/>
          </a:xfrm>
        </p:grpSpPr>
        <p:sp>
          <p:nvSpPr>
            <p:cNvPr id="2" name="矩形 1"/>
            <p:cNvSpPr/>
            <p:nvPr/>
          </p:nvSpPr>
          <p:spPr>
            <a:xfrm>
              <a:off x="3560819" y="3554646"/>
              <a:ext cx="4046555" cy="523220"/>
            </a:xfrm>
            <a:prstGeom prst="rect">
              <a:avLst/>
            </a:prstGeom>
          </p:spPr>
          <p:txBody>
            <a:bodyPr wrap="square">
              <a:spAutoFit/>
            </a:bodyPr>
            <a:lstStyle/>
            <a:p>
              <a:r>
                <a:rPr lang="en-US" altLang="zh-CN" sz="2800" b="1" kern="100" spc="-100" dirty="0" smtClean="0">
                  <a:solidFill>
                    <a:srgbClr val="FF0000"/>
                  </a:solidFill>
                  <a:latin typeface="Times New Roman"/>
                  <a:ea typeface="华文细黑"/>
                  <a:cs typeface="Courier New"/>
                </a:rPr>
                <a:t>2Al + Fe</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a:solidFill>
                    <a:srgbClr val="FF0000"/>
                  </a:solidFill>
                  <a:latin typeface="Times New Roman"/>
                  <a:ea typeface="华文细黑"/>
                  <a:cs typeface="Courier New"/>
                </a:rPr>
                <a:t> </a:t>
              </a:r>
              <a:r>
                <a:rPr lang="en-US" altLang="zh-CN" sz="2800" b="1" kern="100" spc="-100" dirty="0" smtClean="0">
                  <a:solidFill>
                    <a:srgbClr val="FF0000"/>
                  </a:solidFill>
                  <a:latin typeface="Times New Roman"/>
                  <a:ea typeface="华文细黑"/>
                  <a:cs typeface="Courier New"/>
                </a:rPr>
                <a:t>== 2Fe + Al</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smtClean="0">
                  <a:solidFill>
                    <a:srgbClr val="FF0000"/>
                  </a:solidFill>
                  <a:latin typeface="Times New Roman"/>
                  <a:ea typeface="华文细黑"/>
                  <a:cs typeface="Courier New"/>
                </a:rPr>
                <a:t> </a:t>
              </a:r>
              <a:endParaRPr lang="zh-CN" altLang="en-US" sz="2800" b="1" dirty="0">
                <a:solidFill>
                  <a:srgbClr val="FF0000"/>
                </a:solidFill>
              </a:endParaRPr>
            </a:p>
          </p:txBody>
        </p:sp>
        <p:sp>
          <p:nvSpPr>
            <p:cNvPr id="5" name="TextBox 4"/>
            <p:cNvSpPr txBox="1"/>
            <p:nvPr/>
          </p:nvSpPr>
          <p:spPr>
            <a:xfrm>
              <a:off x="5165485" y="3356635"/>
              <a:ext cx="800219" cy="461665"/>
            </a:xfrm>
            <a:prstGeom prst="rect">
              <a:avLst/>
            </a:prstGeom>
            <a:noFill/>
          </p:spPr>
          <p:txBody>
            <a:bodyPr wrap="none" rtlCol="0">
              <a:spAutoFit/>
            </a:bodyPr>
            <a:lstStyle/>
            <a:p>
              <a:r>
                <a:rPr lang="zh-CN" altLang="en-US" b="1" dirty="0" smtClean="0">
                  <a:solidFill>
                    <a:srgbClr val="FF0000"/>
                  </a:solidFill>
                </a:rPr>
                <a:t>高温</a:t>
              </a:r>
              <a:endParaRPr lang="zh-CN" altLang="en-US" b="1" dirty="0">
                <a:solidFill>
                  <a:srgbClr val="FF0000"/>
                </a:solidFill>
              </a:endParaRPr>
            </a:p>
          </p:txBody>
        </p:sp>
      </p:grpSp>
      <p:sp>
        <p:nvSpPr>
          <p:cNvPr id="8" name="下箭头 7"/>
          <p:cNvSpPr/>
          <p:nvPr/>
        </p:nvSpPr>
        <p:spPr>
          <a:xfrm>
            <a:off x="6264624" y="5446018"/>
            <a:ext cx="288032" cy="4320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727054" y="5734050"/>
            <a:ext cx="4248472" cy="738664"/>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质量轻，硬度大 </a:t>
            </a:r>
            <a:r>
              <a:rPr lang="en-US" altLang="zh-CN" sz="2800" b="1" dirty="0" smtClean="0">
                <a:solidFill>
                  <a:srgbClr val="FF0000"/>
                </a:solidFill>
                <a:latin typeface="Times New Roman" panose="02020603050405020304" pitchFamily="18" charset="0"/>
                <a:cs typeface="Times New Roman" panose="02020603050405020304" pitchFamily="18" charset="0"/>
              </a:rPr>
              <a:t>/ Ti</a:t>
            </a:r>
            <a:r>
              <a:rPr lang="zh-CN" altLang="en-US" sz="2800" b="1" dirty="0" smtClean="0">
                <a:solidFill>
                  <a:srgbClr val="FF0000"/>
                </a:solidFill>
                <a:latin typeface="Times New Roman" panose="02020603050405020304" pitchFamily="18" charset="0"/>
                <a:cs typeface="Times New Roman" panose="02020603050405020304" pitchFamily="18" charset="0"/>
              </a:rPr>
              <a:t>合金</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34" y="35893"/>
            <a:ext cx="120887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对海水提镁流程的理解</a:t>
            </a:r>
          </a:p>
          <a:p>
            <a:pPr>
              <a:lnSpc>
                <a:spcPct val="150000"/>
              </a:lnSpc>
            </a:pPr>
            <a:r>
              <a:rPr lang="en-US" altLang="zh-CN" sz="2800" kern="100" spc="-100" dirty="0">
                <a:latin typeface="Times New Roman"/>
                <a:ea typeface="华文细黑"/>
              </a:rPr>
              <a:t>2.</a:t>
            </a:r>
            <a:r>
              <a:rPr lang="zh-CN" altLang="zh-CN" sz="2800" kern="100" spc="-100" dirty="0">
                <a:latin typeface="Times New Roman"/>
                <a:ea typeface="华文细黑"/>
                <a:cs typeface="Times New Roman"/>
              </a:rPr>
              <a:t>被称为</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国防金属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的镁</a:t>
            </a:r>
            <a:r>
              <a:rPr lang="en-US" altLang="zh-CN" sz="2800" kern="100" spc="-100" dirty="0">
                <a:latin typeface="Times New Roman"/>
                <a:ea typeface="华文细黑"/>
              </a:rPr>
              <a:t> ,60%</a:t>
            </a:r>
            <a:r>
              <a:rPr lang="zh-CN" altLang="zh-CN" sz="2800" kern="100" spc="-100" dirty="0">
                <a:latin typeface="Times New Roman"/>
                <a:ea typeface="华文细黑"/>
                <a:cs typeface="Times New Roman"/>
              </a:rPr>
              <a:t>来自海洋，从海水中提取镁的正确方法是</a:t>
            </a:r>
            <a:r>
              <a:rPr lang="en-US" altLang="zh-CN" sz="2800" kern="100" spc="-100" dirty="0">
                <a:latin typeface="Times New Roman"/>
                <a:ea typeface="华文细黑"/>
              </a:rPr>
              <a:t>(</a:t>
            </a:r>
            <a:r>
              <a:rPr lang="zh-CN" altLang="zh-CN" sz="2800" kern="100" spc="-100" dirty="0">
                <a:latin typeface="Times New Roman"/>
                <a:ea typeface="华文细黑"/>
                <a:cs typeface="Times New Roman"/>
              </a:rPr>
              <a:t>　　</a:t>
            </a:r>
            <a:r>
              <a:rPr lang="en-US" altLang="zh-CN" sz="2800" kern="100" spc="-100" dirty="0">
                <a:latin typeface="Times New Roman"/>
                <a:ea typeface="华文细黑"/>
              </a:rPr>
              <a:t>)</a:t>
            </a:r>
            <a:endParaRPr lang="zh-CN" altLang="zh-CN" sz="2800" kern="100" spc="-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413900049"/>
              </p:ext>
            </p:extLst>
          </p:nvPr>
        </p:nvGraphicFramePr>
        <p:xfrm>
          <a:off x="541065" y="1413570"/>
          <a:ext cx="10801201" cy="1280160"/>
        </p:xfrm>
        <a:graphic>
          <a:graphicData uri="http://schemas.openxmlformats.org/drawingml/2006/table">
            <a:tbl>
              <a:tblPr/>
              <a:tblGrid>
                <a:gridCol w="3735831"/>
                <a:gridCol w="3532685"/>
                <a:gridCol w="3532685"/>
              </a:tblGrid>
              <a:tr h="36004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2 852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714</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02009799"/>
              </p:ext>
            </p:extLst>
          </p:nvPr>
        </p:nvGraphicFramePr>
        <p:xfrm>
          <a:off x="371475" y="2798812"/>
          <a:ext cx="10858500" cy="3924300"/>
        </p:xfrm>
        <a:graphic>
          <a:graphicData uri="http://schemas.openxmlformats.org/presentationml/2006/ole">
            <mc:AlternateContent xmlns:mc="http://schemas.openxmlformats.org/markup-compatibility/2006">
              <mc:Choice xmlns:v="urn:schemas-microsoft-com:vml" Requires="v">
                <p:oleObj spid="_x0000_s49368" name="文档" r:id="rId3" imgW="10860490" imgH="3936115" progId="Word.Document.12">
                  <p:embed/>
                </p:oleObj>
              </mc:Choice>
              <mc:Fallback>
                <p:oleObj name="文档" r:id="rId3" imgW="10860490" imgH="3936115" progId="Word.Document.12">
                  <p:embed/>
                  <p:pic>
                    <p:nvPicPr>
                      <p:cNvPr id="0" name=""/>
                      <p:cNvPicPr/>
                      <p:nvPr/>
                    </p:nvPicPr>
                    <p:blipFill>
                      <a:blip r:embed="rId4"/>
                      <a:stretch>
                        <a:fillRect/>
                      </a:stretch>
                    </p:blipFill>
                    <p:spPr>
                      <a:xfrm>
                        <a:off x="371475" y="2798812"/>
                        <a:ext cx="10858500" cy="3924300"/>
                      </a:xfrm>
                      <a:prstGeom prst="rect">
                        <a:avLst/>
                      </a:prstGeom>
                    </p:spPr>
                  </p:pic>
                </p:oleObj>
              </mc:Fallback>
            </mc:AlternateContent>
          </a:graphicData>
        </a:graphic>
      </p:graphicFrame>
      <p:sp>
        <p:nvSpPr>
          <p:cNvPr id="6" name="矩形 5"/>
          <p:cNvSpPr/>
          <p:nvPr/>
        </p:nvSpPr>
        <p:spPr>
          <a:xfrm>
            <a:off x="11332740" y="84703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7" name="Rectangle 21">
            <a:hlinkClick r:id="rId5"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809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51917"/>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从海水中提取镁的工艺流程如图所示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50178" name="Picture 2" descr="\\李笑影\李笑影\2016\一轮\化学\人教版化学\HX1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3" y="1188021"/>
            <a:ext cx="8776844" cy="16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74789" y="2994238"/>
            <a:ext cx="11639246" cy="3522375"/>
          </a:xfrm>
          <a:prstGeom prst="rect">
            <a:avLst/>
          </a:prstGeom>
        </p:spPr>
        <p:txBody>
          <a:bodyPr>
            <a:spAutoFit/>
          </a:bodyPr>
          <a:lstStyle/>
          <a:p>
            <a:pPr algn="just">
              <a:lnSpc>
                <a:spcPts val="5500"/>
              </a:lnSpc>
              <a:spcAft>
                <a:spcPts val="0"/>
              </a:spcAft>
            </a:pPr>
            <a:r>
              <a:rPr lang="zh-CN" altLang="zh-CN" sz="2800" kern="10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用此法提取镁的优点之一是原料来源丰富</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时阴极产生氯气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可将晶体置于</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上述工艺流程中涉及化合、分解和复分解反应</a:t>
            </a:r>
            <a:endParaRPr lang="zh-CN" altLang="zh-CN" sz="280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169289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586948"/>
            <a:ext cx="11275398" cy="4355014"/>
          </a:xfrm>
          <a:prstGeom prst="rect">
            <a:avLst/>
          </a:prstGeom>
        </p:spPr>
        <p:txBody>
          <a:bodyPr wrap="square" lIns="121898" tIns="60948" rIns="121898" bIns="60948">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海水中含有大量的镁，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时，阳极产生</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加热</a:t>
            </a:r>
            <a:r>
              <a:rPr lang="zh-CN" altLang="zh-CN" sz="2800" kern="100" dirty="0">
                <a:latin typeface="Times New Roman"/>
                <a:ea typeface="华文细黑"/>
                <a:cs typeface="Times New Roman"/>
              </a:rPr>
              <a:t>脱水过程中</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能水解生成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，为防止</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分别为化合反应、复分解反应、分解反应，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264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334566" y="905733"/>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下列关于铝及其化合物的叙述正确的是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铝罐可久盛食</a:t>
            </a:r>
            <a:r>
              <a:rPr lang="zh-CN" altLang="zh-CN" sz="2800" kern="100" dirty="0" smtClean="0">
                <a:latin typeface="Times New Roman"/>
                <a:ea typeface="华文细黑"/>
                <a:cs typeface="Times New Roman"/>
              </a:rPr>
              <a:t>醋</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6C)</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氢氧化铝可作胃酸的中和</a:t>
            </a:r>
            <a:r>
              <a:rPr lang="zh-CN" altLang="zh-CN" sz="2800" kern="100" dirty="0" smtClean="0">
                <a:latin typeface="Times New Roman"/>
                <a:ea typeface="华文细黑"/>
                <a:cs typeface="Times New Roman"/>
              </a:rPr>
              <a:t>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明矾用作净水剂不涉及</a:t>
            </a:r>
            <a:r>
              <a:rPr lang="zh-CN" altLang="zh-CN" sz="2800" kern="100" dirty="0" smtClean="0">
                <a:latin typeface="Times New Roman"/>
                <a:ea typeface="华文细黑"/>
                <a:cs typeface="Times New Roman"/>
              </a:rPr>
              <a:t>化学变化</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发生铝热反应，反应后固体物质增</a:t>
            </a:r>
            <a:r>
              <a:rPr lang="zh-CN" altLang="zh-CN" sz="2800" kern="100" dirty="0" smtClean="0">
                <a:latin typeface="Times New Roman"/>
                <a:ea typeface="华文细黑"/>
                <a:cs typeface="Times New Roman"/>
              </a:rPr>
              <a:t>重</a:t>
            </a:r>
            <a:endParaRPr lang="en-US" altLang="zh-CN" sz="2800" kern="100" dirty="0" smtClean="0">
              <a:latin typeface="Times New Roman"/>
              <a:ea typeface="华文细黑"/>
              <a:cs typeface="Times New Roman"/>
            </a:endParaRPr>
          </a:p>
          <a:p>
            <a:pPr algn="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9C</a:t>
            </a:r>
            <a:r>
              <a:rPr lang="en-US" altLang="zh-CN" sz="2800" kern="100" dirty="0" smtClean="0">
                <a:latin typeface="Times New Roman"/>
                <a:ea typeface="华文细黑"/>
                <a:cs typeface="Courier New"/>
              </a:rPr>
              <a:t>)</a:t>
            </a:r>
          </a:p>
        </p:txBody>
      </p:sp>
      <p:sp>
        <p:nvSpPr>
          <p:cNvPr id="10"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56315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1869" y="1917626"/>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铝罐容易受食醋中的醋酸腐蚀而破裂，无法久盛食醋，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用作净水剂是利用</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水解生成的氢氧化铝胶体的吸附性，涉及化学变化，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铝</a:t>
            </a:r>
            <a:r>
              <a:rPr lang="zh-CN" altLang="zh-CN" sz="2800" kern="100" dirty="0">
                <a:latin typeface="Times New Roman"/>
                <a:ea typeface="华文细黑"/>
                <a:cs typeface="Times New Roman"/>
              </a:rPr>
              <a:t>与氧化铁反应，反应前后都是固体，质量不变，</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9"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8290" y="61682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下列有关铝及重要化合物的叙述正确的是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悬浊液：向</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溶液中加过量的</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smtClean="0">
                <a:latin typeface="Times New Roman"/>
                <a:ea typeface="华文细黑"/>
                <a:cs typeface="Courier New"/>
              </a:rPr>
              <a:t>NaOH</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溶液中加入过量的</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4</a:t>
            </a:r>
            <a:r>
              <a:rPr lang="en-US" altLang="zh-CN" sz="2800" kern="100" dirty="0">
                <a:latin typeface="IPAPANNEW"/>
                <a:ea typeface="华文细黑"/>
                <a:cs typeface="Times New Roman"/>
              </a:rPr>
              <a:t>]</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kern="100" baseline="30000" dirty="0">
                <a:latin typeface="Times New Roman"/>
                <a:ea typeface="华文细黑"/>
                <a:cs typeface="Times New Roman"/>
              </a:rPr>
              <a:t> </a:t>
            </a:r>
            <a:r>
              <a:rPr lang="en-US" altLang="zh-CN" sz="2800" kern="100" baseline="300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4NH  					          (</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12C)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用坩埚钳夹住一小块用砂纸仔细打磨过的铝箔在酒精灯上加热，熔化</a:t>
            </a:r>
            <a:r>
              <a:rPr lang="zh-CN" altLang="zh-CN" sz="2800" kern="100" dirty="0" smtClean="0">
                <a:latin typeface="Times New Roman"/>
                <a:ea typeface="华文细黑"/>
                <a:cs typeface="Times New Roman"/>
              </a:rPr>
              <a:t>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液态铝滴落下来，金属铝的熔点</a:t>
            </a:r>
            <a:r>
              <a:rPr lang="zh-CN" altLang="zh-CN" sz="2800" kern="100" dirty="0" smtClean="0">
                <a:latin typeface="Times New Roman"/>
                <a:ea typeface="华文细黑"/>
                <a:cs typeface="Times New Roman"/>
              </a:rPr>
              <a:t>较低</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溶液中同时有气体和沉淀</a:t>
            </a:r>
            <a:r>
              <a:rPr lang="zh-CN" altLang="zh-CN" sz="2800" kern="100" dirty="0" smtClean="0">
                <a:latin typeface="Times New Roman"/>
                <a:ea typeface="华文细黑"/>
                <a:cs typeface="Times New Roman"/>
              </a:rPr>
              <a:t>产生</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10A)</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33654361"/>
              </p:ext>
            </p:extLst>
          </p:nvPr>
        </p:nvGraphicFramePr>
        <p:xfrm>
          <a:off x="1521867" y="3304828"/>
          <a:ext cx="387350" cy="593725"/>
        </p:xfrm>
        <a:graphic>
          <a:graphicData uri="http://schemas.openxmlformats.org/presentationml/2006/ole">
            <mc:AlternateContent xmlns:mc="http://schemas.openxmlformats.org/markup-compatibility/2006">
              <mc:Choice xmlns:v="urn:schemas-microsoft-com:vml" Requires="v">
                <p:oleObj spid="_x0000_s51407" name="文档" r:id="rId3" imgW="388109" imgH="594381" progId="Word.Document.12">
                  <p:embed/>
                </p:oleObj>
              </mc:Choice>
              <mc:Fallback>
                <p:oleObj name="文档" r:id="rId3" imgW="388109" imgH="594381" progId="Word.Document.12">
                  <p:embed/>
                  <p:pic>
                    <p:nvPicPr>
                      <p:cNvPr id="0" name=""/>
                      <p:cNvPicPr/>
                      <p:nvPr/>
                    </p:nvPicPr>
                    <p:blipFill>
                      <a:blip r:embed="rId4"/>
                      <a:stretch>
                        <a:fillRect/>
                      </a:stretch>
                    </p:blipFill>
                    <p:spPr>
                      <a:xfrm>
                        <a:off x="1521867" y="3304828"/>
                        <a:ext cx="387350" cy="593725"/>
                      </a:xfrm>
                      <a:prstGeom prst="rect">
                        <a:avLst/>
                      </a:prstGeom>
                    </p:spPr>
                  </p:pic>
                </p:oleObj>
              </mc:Fallback>
            </mc:AlternateContent>
          </a:graphicData>
        </a:graphic>
      </p:graphicFrame>
      <p:sp>
        <p:nvSpPr>
          <p:cNvPr id="10" name="Rectangle 21">
            <a:hlinkClick r:id="rId5"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9057" y="1288604"/>
            <a:ext cx="11074344"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是两性氢氧化物，可以和过量氢氧化钠反应生成偏铝酸钠，故不能制备氢氧化铝悬浊液，错误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只能溶于强碱，不能溶于氨水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项，铝在空气中加热生成氧化铝的熔点较高，所以内部熔化的铝不会滴落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HCO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双水解反应，生成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6375102"/>
              </p:ext>
            </p:extLst>
          </p:nvPr>
        </p:nvGraphicFramePr>
        <p:xfrm>
          <a:off x="3330327" y="4915952"/>
          <a:ext cx="390525" cy="619125"/>
        </p:xfrm>
        <a:graphic>
          <a:graphicData uri="http://schemas.openxmlformats.org/presentationml/2006/ole">
            <mc:AlternateContent xmlns:mc="http://schemas.openxmlformats.org/markup-compatibility/2006">
              <mc:Choice xmlns:v="urn:schemas-microsoft-com:vml" Requires="v">
                <p:oleObj spid="_x0000_s52429" name="文档" r:id="rId3" imgW="397470" imgH="618862" progId="Word.Document.12">
                  <p:embed/>
                </p:oleObj>
              </mc:Choice>
              <mc:Fallback>
                <p:oleObj name="文档" r:id="rId3" imgW="397470" imgH="618862" progId="Word.Document.12">
                  <p:embed/>
                  <p:pic>
                    <p:nvPicPr>
                      <p:cNvPr id="0" name=""/>
                      <p:cNvPicPr/>
                      <p:nvPr/>
                    </p:nvPicPr>
                    <p:blipFill>
                      <a:blip r:embed="rId4"/>
                      <a:stretch>
                        <a:fillRect/>
                      </a:stretch>
                    </p:blipFill>
                    <p:spPr>
                      <a:xfrm>
                        <a:off x="3330327" y="4915952"/>
                        <a:ext cx="390525" cy="619125"/>
                      </a:xfrm>
                      <a:prstGeom prst="rect">
                        <a:avLst/>
                      </a:prstGeom>
                    </p:spPr>
                  </p:pic>
                </p:oleObj>
              </mc:Fallback>
            </mc:AlternateContent>
          </a:graphicData>
        </a:graphic>
      </p:graphicFrame>
      <p:sp>
        <p:nvSpPr>
          <p:cNvPr id="17" name="Rectangle 21">
            <a:hlinkClick r:id="rId5"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6"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7"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8"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9"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0"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750"/>
                                        <p:tgtEl>
                                          <p:spTgt spid="2"/>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283860"/>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3.(2014·</a:t>
            </a:r>
            <a:r>
              <a:rPr lang="zh-CN" altLang="zh-CN" sz="2800" kern="100" dirty="0">
                <a:latin typeface="Times New Roman"/>
                <a:ea typeface="华文细黑"/>
                <a:cs typeface="Times New Roman"/>
              </a:rPr>
              <a:t>北京理综，</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下列金属中，表面自然形成的氧化层能保护内层金属不被空气氧化的是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A.K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C.Fe</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金属铝在空气中表面会形成一层致密的氧化膜保护层，防止内层的金属进一步被氧化，</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表面形成的氧化膜比较疏松，不能保护内层金属，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242048" y="2224708"/>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17"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blinds(horizontal)">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7523205" cy="259583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室温下，在</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溶液，实验测得溶液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溶液体积变化曲线如下图，下列有关说法正确的是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008509"/>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3250" name="Picture 2" descr="\\李笑影\李笑影\2016\一轮\化学\人教版化学\2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398" y="830337"/>
            <a:ext cx="3956634" cy="36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4"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矩形 5"/>
          <p:cNvSpPr/>
          <p:nvPr/>
        </p:nvSpPr>
        <p:spPr>
          <a:xfrm>
            <a:off x="250973" y="3217321"/>
            <a:ext cx="11639246" cy="3323987"/>
          </a:xfrm>
          <a:prstGeom prst="rect">
            <a:avLst/>
          </a:prstGeom>
        </p:spPr>
        <p:txBody>
          <a:bodyPr>
            <a:spAutoFit/>
          </a:bodyPr>
          <a:lstStyle/>
          <a:p>
            <a:pPr lvl="0" algn="just">
              <a:lnSpc>
                <a:spcPct val="150000"/>
              </a:lnSpc>
            </a:pPr>
            <a:r>
              <a:rPr lang="en-US" altLang="zh-CN" sz="2800" kern="100" dirty="0" err="1">
                <a:solidFill>
                  <a:prstClr val="black"/>
                </a:solidFill>
                <a:latin typeface="Times New Roman"/>
                <a:ea typeface="华文细黑"/>
                <a:cs typeface="Courier New"/>
              </a:rPr>
              <a:t>A.a</a:t>
            </a:r>
            <a:r>
              <a:rPr lang="zh-CN" altLang="zh-CN" sz="2800" kern="100" dirty="0">
                <a:solidFill>
                  <a:prstClr val="black"/>
                </a:solidFill>
                <a:latin typeface="Times New Roman"/>
                <a:ea typeface="华文细黑"/>
                <a:cs typeface="Times New Roman"/>
              </a:rPr>
              <a:t>点时，溶液呈酸性的原因是</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水解</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离子</a:t>
            </a:r>
            <a:r>
              <a:rPr lang="zh-CN" altLang="zh-CN" sz="2800" kern="100" dirty="0">
                <a:solidFill>
                  <a:prstClr val="black"/>
                </a:solidFill>
                <a:latin typeface="Times New Roman"/>
                <a:ea typeface="华文细黑"/>
                <a:cs typeface="Times New Roman"/>
              </a:rPr>
              <a:t>方程式为</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3OH</a:t>
            </a:r>
            <a:r>
              <a:rPr lang="zh-CN" altLang="zh-CN" sz="2800" kern="100" baseline="30000" dirty="0" smtClean="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Al(OH)</a:t>
            </a:r>
            <a:r>
              <a:rPr lang="en-US" altLang="zh-CN" sz="2800" kern="100" baseline="-25000" dirty="0" smtClean="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B.a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段，溶液</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增大，</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浓度不变</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C.b</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段，加入的</a:t>
            </a:r>
            <a:r>
              <a:rPr lang="en-US" altLang="zh-CN" sz="2800" kern="100" dirty="0">
                <a:solidFill>
                  <a:prstClr val="black"/>
                </a:solidFill>
                <a:latin typeface="Times New Roman"/>
                <a:ea typeface="华文细黑"/>
                <a:cs typeface="Courier New"/>
              </a:rPr>
              <a:t>OH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主要用于生成</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D.d</a:t>
            </a:r>
            <a:r>
              <a:rPr lang="zh-CN" altLang="zh-CN" sz="2800" kern="100" dirty="0">
                <a:solidFill>
                  <a:prstClr val="black"/>
                </a:solidFill>
                <a:latin typeface="Times New Roman"/>
                <a:ea typeface="华文细黑"/>
                <a:cs typeface="Times New Roman"/>
              </a:rPr>
              <a:t>点时，</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沉淀开始溶解</a:t>
            </a:r>
            <a:endParaRPr lang="en-US" altLang="zh-CN" sz="2800" kern="100" dirty="0">
              <a:solidFill>
                <a:prstClr val="black"/>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16891407"/>
              </p:ext>
            </p:extLst>
          </p:nvPr>
        </p:nvGraphicFramePr>
        <p:xfrm>
          <a:off x="4933553" y="3962425"/>
          <a:ext cx="695325" cy="657225"/>
        </p:xfrm>
        <a:graphic>
          <a:graphicData uri="http://schemas.openxmlformats.org/presentationml/2006/ole">
            <mc:AlternateContent xmlns:mc="http://schemas.openxmlformats.org/markup-compatibility/2006">
              <mc:Choice xmlns:v="urn:schemas-microsoft-com:vml" Requires="v">
                <p:oleObj spid="_x0000_s91210" name="文档" r:id="rId9" imgW="702412" imgH="657024" progId="Word.Document.12">
                  <p:embed/>
                </p:oleObj>
              </mc:Choice>
              <mc:Fallback>
                <p:oleObj name="文档" r:id="rId9" imgW="702412" imgH="657024" progId="Word.Document.12">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3553" y="3962425"/>
                        <a:ext cx="695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6465</TotalTime>
  <Words>6061</Words>
  <Application>Microsoft Office PowerPoint</Application>
  <PresentationFormat>自定义</PresentationFormat>
  <Paragraphs>1473</Paragraphs>
  <Slides>141</Slides>
  <Notes>2</Notes>
  <HiddenSlides>3</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141</vt:i4>
      </vt:variant>
    </vt:vector>
  </HeadingPairs>
  <TitlesOfParts>
    <vt:vector size="143"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1060</cp:revision>
  <dcterms:created xsi:type="dcterms:W3CDTF">2014-11-27T01:03:08Z</dcterms:created>
  <dcterms:modified xsi:type="dcterms:W3CDTF">2016-08-31T15:10:44Z</dcterms:modified>
</cp:coreProperties>
</file>